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61" r:id="rId4"/>
    <p:sldId id="263" r:id="rId5"/>
    <p:sldId id="264" r:id="rId6"/>
    <p:sldId id="265" r:id="rId7"/>
    <p:sldId id="266" r:id="rId8"/>
    <p:sldId id="260" r:id="rId9"/>
    <p:sldId id="272" r:id="rId10"/>
    <p:sldId id="273" r:id="rId11"/>
    <p:sldId id="274" r:id="rId12"/>
    <p:sldId id="262" r:id="rId13"/>
    <p:sldId id="271" r:id="rId14"/>
    <p:sldId id="259" r:id="rId15"/>
    <p:sldId id="270" r:id="rId16"/>
    <p:sldId id="268" r:id="rId17"/>
    <p:sldId id="269" r:id="rId18"/>
    <p:sldId id="275" r:id="rId19"/>
    <p:sldId id="267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598" autoAdjust="0"/>
  </p:normalViewPr>
  <p:slideViewPr>
    <p:cSldViewPr snapToGrid="0">
      <p:cViewPr>
        <p:scale>
          <a:sx n="76" d="100"/>
          <a:sy n="76" d="100"/>
        </p:scale>
        <p:origin x="-62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B02-D31C-4936-B615-594B6A60AADE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CE29-B025-4BCE-A4DA-5211570C3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4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CE29-B025-4BCE-A4DA-5211570C3E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60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1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8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8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9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65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0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3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34" y="1204369"/>
            <a:ext cx="10515600" cy="3680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ШКОЛА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</a:rPr>
              <a:t>Комплексные технологии очистки природных, оборотных и сточных вод от специфичных антропогенных и техногенных загрязнений и очистка воды в условиях чрезвычайных </a:t>
            </a:r>
            <a:r>
              <a:rPr lang="ru-RU" b="1" dirty="0" smtClean="0">
                <a:solidFill>
                  <a:srgbClr val="002060"/>
                </a:solidFill>
              </a:rPr>
              <a:t>ситуаций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</a:t>
            </a:r>
            <a:r>
              <a:rPr lang="ru-RU" sz="3200" b="1" dirty="0" smtClean="0">
                <a:solidFill>
                  <a:srgbClr val="002060"/>
                </a:solidFill>
              </a:rPr>
              <a:t>предприятиях </a:t>
            </a:r>
            <a:r>
              <a:rPr lang="ru-RU" sz="3200" i="1" dirty="0" smtClean="0">
                <a:solidFill>
                  <a:srgbClr val="002060"/>
                </a:solidFill>
              </a:rPr>
              <a:t>(продолжение)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Технологии и </a:t>
            </a:r>
            <a:r>
              <a:rPr lang="ru-RU" dirty="0" err="1" smtClean="0"/>
              <a:t>соружения</a:t>
            </a:r>
            <a:r>
              <a:rPr lang="ru-RU" dirty="0" smtClean="0"/>
              <a:t> по биологической очистке сточных вод  </a:t>
            </a:r>
            <a:r>
              <a:rPr lang="ru-RU" dirty="0" smtClean="0"/>
              <a:t>с применением иммобилизованных </a:t>
            </a:r>
            <a:r>
              <a:rPr lang="ru-RU" dirty="0" smtClean="0"/>
              <a:t>микроорганизмов внедрены на 26 объектах </a:t>
            </a:r>
            <a:r>
              <a:rPr lang="ru-RU" dirty="0" smtClean="0"/>
              <a:t>жилищно-коммунального хозяйства,  </a:t>
            </a:r>
            <a:r>
              <a:rPr lang="ru-RU" dirty="0" err="1" smtClean="0"/>
              <a:t>прeдпpиятий</a:t>
            </a:r>
            <a:r>
              <a:rPr lang="ru-RU" dirty="0" smtClean="0"/>
              <a:t>  промышленности, агропромышленного </a:t>
            </a:r>
            <a:r>
              <a:rPr lang="ru-RU" dirty="0" smtClean="0"/>
              <a:t>комплекса (мотель Ольгино, </a:t>
            </a:r>
            <a:r>
              <a:rPr lang="ru-RU" dirty="0" err="1" smtClean="0"/>
              <a:t>д</a:t>
            </a:r>
            <a:r>
              <a:rPr lang="ru-RU" dirty="0" smtClean="0"/>
              <a:t>/ «Зеленый Бор, Луга, птицефабрики, молочные заводы, рыбоводные хозяйства и др.) 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Разработаны </a:t>
            </a:r>
            <a:r>
              <a:rPr lang="ru-RU" dirty="0" smtClean="0"/>
              <a:t>обобщающие математические модели и  рекомендации по расчету и проектированию предложенных технологических схем и сооружений для очистки различных категорий сточных 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</a:t>
            </a:r>
            <a:r>
              <a:rPr lang="ru-RU" sz="3200" b="1" dirty="0" smtClean="0">
                <a:solidFill>
                  <a:srgbClr val="002060"/>
                </a:solidFill>
              </a:rPr>
              <a:t>предприятиях </a:t>
            </a:r>
            <a:r>
              <a:rPr lang="ru-RU" sz="3200" i="1" dirty="0" smtClean="0">
                <a:solidFill>
                  <a:srgbClr val="002060"/>
                </a:solidFill>
              </a:rPr>
              <a:t>(продолжение)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Результаты проведенных работ внедрены в федеральные и отраслевые нормативы и широко используются на практике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 lvl="0">
              <a:lnSpc>
                <a:spcPct val="100000"/>
              </a:lnSpc>
            </a:pPr>
            <a:r>
              <a:rPr lang="ru-RU" sz="2400" dirty="0" smtClean="0"/>
              <a:t>Методика определения неучтенных расходов и потерь воды в системах коммунального водоснабжения. </a:t>
            </a:r>
            <a:r>
              <a:rPr lang="ru-RU" sz="2400" dirty="0" smtClean="0"/>
              <a:t>Утв. Приказом министра </a:t>
            </a:r>
            <a:r>
              <a:rPr lang="ru-RU" sz="2400" dirty="0" err="1" smtClean="0"/>
              <a:t>Минпромэнерго</a:t>
            </a:r>
            <a:r>
              <a:rPr lang="ru-RU" sz="2400" dirty="0" smtClean="0"/>
              <a:t> РФ.2005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/>
              <a:t> Жилые </a:t>
            </a:r>
            <a:r>
              <a:rPr lang="ru-RU" sz="2400" dirty="0" smtClean="0"/>
              <a:t>и общественные высотные здания. Водоснабжение и водоотведение. Территориальные строительные нормы  ТСН 31-332-2006, СПб 2006 г. </a:t>
            </a:r>
            <a:endParaRPr lang="ru-RU" sz="2400" dirty="0" smtClean="0"/>
          </a:p>
          <a:p>
            <a:pPr lvl="0">
              <a:lnSpc>
                <a:spcPct val="100000"/>
              </a:lnSpc>
            </a:pPr>
            <a:r>
              <a:rPr lang="ru-RU" sz="2400" dirty="0" smtClean="0"/>
              <a:t>Территориальных </a:t>
            </a:r>
            <a:r>
              <a:rPr lang="ru-RU" sz="2400" dirty="0" smtClean="0"/>
              <a:t>строительных норм (разделы водоснабжение и канализация) «Реконструкция и застройка исторически сложившихся районов Санкт-Петербурга</a:t>
            </a:r>
            <a:r>
              <a:rPr lang="ru-RU" sz="2400" dirty="0" smtClean="0"/>
              <a:t>»</a:t>
            </a:r>
          </a:p>
          <a:p>
            <a:pPr lvl="0"/>
            <a:r>
              <a:rPr lang="ru-RU" sz="2400" dirty="0" smtClean="0"/>
              <a:t>Отраслевые нормативы </a:t>
            </a:r>
            <a:r>
              <a:rPr lang="ru-RU" sz="2400" dirty="0" err="1" smtClean="0"/>
              <a:t>мясо-молочной</a:t>
            </a:r>
            <a:r>
              <a:rPr lang="ru-RU" sz="2400" dirty="0" smtClean="0"/>
              <a:t>, </a:t>
            </a:r>
            <a:r>
              <a:rPr lang="ru-RU" sz="2400" dirty="0" err="1" smtClean="0"/>
              <a:t>рыбоперерабатывающей</a:t>
            </a:r>
            <a:r>
              <a:rPr lang="ru-RU" sz="2400" dirty="0" smtClean="0"/>
              <a:t> промышленности, рыбоводной отрасли и др.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280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Результаты внедрения научных разработок ученых </a:t>
            </a:r>
            <a:r>
              <a:rPr lang="ru-RU" sz="3200" b="1" dirty="0">
                <a:latin typeface="+mn-lt"/>
              </a:rPr>
              <a:t>школы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практике и на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предприятиях </a:t>
            </a:r>
            <a:r>
              <a:rPr lang="ru-RU" sz="3200" i="1" dirty="0" smtClean="0">
                <a:solidFill>
                  <a:srgbClr val="002060"/>
                </a:solidFill>
                <a:latin typeface="+mn-lt"/>
              </a:rPr>
              <a:t>(продолжение)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Разработана оборотная  система технического водоснабжения металлургического комбината «Северсталь» и  система управления ее работой на основе компьютерной модели.              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результате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внедрения до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99%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 объем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воды, находящейся в  обороте, вдвое сократился расход потребляемой свежей речной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воды, 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сбрасываемых в водоем сточных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 снижен до 1% от объема водопотребления комбината . 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была выдвинута на соискании Государственной премии</a:t>
            </a:r>
          </a:p>
          <a:p>
            <a:pPr>
              <a:buNone/>
            </a:pPr>
            <a:endParaRPr lang="ru-RU" sz="2000" i="1" dirty="0" smtClean="0"/>
          </a:p>
          <a:p>
            <a:pPr>
              <a:buFont typeface="Wingdings" pitchFamily="2" charset="2"/>
              <a:buChar char="§"/>
            </a:pP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8083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462224"/>
            <a:ext cx="10519787" cy="12761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 </a:t>
            </a:r>
            <a:r>
              <a:rPr lang="ru-RU" dirty="0" smtClean="0"/>
              <a:t> </a:t>
            </a:r>
            <a:r>
              <a:rPr lang="ru-RU" sz="3100" dirty="0" smtClean="0"/>
              <a:t>Разработка замкнутой системы технического водоснабжения металлургического комбината и  компьютерной модели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22" y="1634707"/>
            <a:ext cx="86650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Фотоотчет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                      </a:t>
            </a:r>
            <a:r>
              <a:rPr lang="ru-RU" sz="2400" b="1" dirty="0" smtClean="0"/>
              <a:t>ПРИМОРСКИЙ ОКЕАНАРИУМ»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о. Русский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553" y="1547446"/>
            <a:ext cx="7649515" cy="45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185705" y="1422068"/>
            <a:ext cx="1959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Разработка систем жизнеобеспечения -</a:t>
            </a:r>
          </a:p>
          <a:p>
            <a:pPr algn="just"/>
            <a:r>
              <a:rPr lang="ru-RU" sz="2000" b="1" dirty="0" smtClean="0"/>
              <a:t>очистки оборотной воды </a:t>
            </a:r>
          </a:p>
          <a:p>
            <a:pPr algn="just"/>
            <a:r>
              <a:rPr lang="ru-RU" sz="2000" b="1" dirty="0" smtClean="0"/>
              <a:t>в бассейнах и </a:t>
            </a:r>
            <a:r>
              <a:rPr lang="ru-RU" sz="2000" b="1" dirty="0" smtClean="0"/>
              <a:t>резервуарах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Океанариумов и рыбоводных комплексов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8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1681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Фотоотчет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sz="3600" dirty="0" smtClean="0">
                <a:solidFill>
                  <a:srgbClr val="002060"/>
                </a:solidFill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</a:rPr>
              <a:t>тановки по о</a:t>
            </a:r>
            <a:r>
              <a:rPr lang="ru-RU" sz="3600" dirty="0" smtClean="0"/>
              <a:t>чистке оборотных вод рыбоводных хозяйств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043" y="1774162"/>
            <a:ext cx="8824056" cy="45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Фотоотчет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397" y="1774119"/>
            <a:ext cx="581406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82980" y="76456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Разработка судовых установок по глубокой очистке  </a:t>
            </a:r>
            <a:r>
              <a:rPr lang="ru-RU" b="1" dirty="0" smtClean="0"/>
              <a:t>НЕФТЕСОДЕРЖАЩИХ СТОЧНЫХ ВОД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96071" y="2009671"/>
            <a:ext cx="3768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Судно – сборщик </a:t>
            </a:r>
            <a:r>
              <a:rPr lang="ru-RU" b="1" dirty="0" smtClean="0"/>
              <a:t>НЕФТЕСОДЕРЖАЩИХ СТОЧНЫХ ВОД 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Гогланд</a:t>
            </a:r>
            <a:r>
              <a:rPr lang="ru-RU" sz="2400" b="1" dirty="0" smtClean="0"/>
              <a:t>» с установками по и</a:t>
            </a:r>
            <a:r>
              <a:rPr lang="ru-RU" sz="2400" dirty="0" smtClean="0"/>
              <a:t>х </a:t>
            </a:r>
            <a:r>
              <a:rPr lang="ru-RU" sz="2400" b="1" dirty="0" smtClean="0"/>
              <a:t>глубокой очистке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40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Фотоотчет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108" y="3044651"/>
            <a:ext cx="3722791" cy="331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215" y="2348279"/>
            <a:ext cx="5036084" cy="41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88975" y="3244334"/>
            <a:ext cx="121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Фотоотчет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08809" y="663191"/>
            <a:ext cx="526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Интенсификация работы водопроводных очистных сооружений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3701" y="1715646"/>
            <a:ext cx="363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 осаждения взвешенных веществ  сокращается в 8-10 раз по сравнению с традиционной технологией.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Фотоотчет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75" y="1551427"/>
            <a:ext cx="7881106" cy="43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792308" y="1426866"/>
            <a:ext cx="27231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Мобильные установки </a:t>
            </a:r>
            <a:r>
              <a:rPr lang="ru-RU" sz="2800" dirty="0" smtClean="0"/>
              <a:t>водоподготовки</a:t>
            </a:r>
          </a:p>
          <a:p>
            <a:r>
              <a:rPr lang="ru-RU" sz="2800" dirty="0" smtClean="0"/>
              <a:t>Для полевого водоснабжения и применения в условиях ЧС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Носимый сорбционный</a:t>
            </a:r>
            <a:br>
              <a:rPr lang="ru-RU" sz="3100" b="1" dirty="0" smtClean="0"/>
            </a:br>
            <a:r>
              <a:rPr lang="ru-RU" sz="3100" b="1" dirty="0" smtClean="0"/>
              <a:t>фильтр для </a:t>
            </a:r>
            <a:r>
              <a:rPr lang="ru-RU" sz="3100" b="1" dirty="0" smtClean="0"/>
              <a:t>очистки воды</a:t>
            </a:r>
            <a:r>
              <a:rPr lang="en-US" sz="3100" b="1" dirty="0" smtClean="0"/>
              <a:t>.</a:t>
            </a:r>
            <a:r>
              <a:rPr lang="ru-RU" sz="3100" b="1" dirty="0" smtClean="0"/>
              <a:t>  (</a:t>
            </a:r>
            <a:r>
              <a:rPr lang="ru-RU" sz="2000" b="1" dirty="0" smtClean="0"/>
              <a:t>Патент №</a:t>
            </a:r>
            <a:r>
              <a:rPr lang="en-US" sz="2000" b="1" dirty="0" smtClean="0"/>
              <a:t> 166084</a:t>
            </a:r>
            <a:r>
              <a:rPr lang="ru-RU" sz="2000" b="1" dirty="0" smtClean="0"/>
              <a:t> от25 октябри 2016г)</a:t>
            </a:r>
            <a:r>
              <a:rPr lang="ru-RU" sz="2200" b="1" dirty="0" smtClean="0"/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989"/>
            <a:ext cx="5845696" cy="267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527" y="4208479"/>
            <a:ext cx="4667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5476" y="581521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Фотоотчет</a:t>
            </a:r>
            <a:endParaRPr lang="ru-RU" sz="3200" dirty="0"/>
          </a:p>
        </p:txBody>
      </p:sp>
      <p:pic>
        <p:nvPicPr>
          <p:cNvPr id="2052" name="Рисунок 4" descr="мау_поле_1_87м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1292" y="4100599"/>
            <a:ext cx="2160396" cy="17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2" descr="МАУ-БАУ.JPG"/>
          <p:cNvPicPr>
            <a:picLocks noChangeAspect="1" noChangeArrowheads="1"/>
          </p:cNvPicPr>
          <p:nvPr/>
        </p:nvPicPr>
        <p:blipFill>
          <a:blip r:embed="rId5" cstate="print"/>
          <a:srcRect t="33200" r="55209" b="17599"/>
          <a:stretch>
            <a:fillRect/>
          </a:stretch>
        </p:blipFill>
        <p:spPr bwMode="auto">
          <a:xfrm>
            <a:off x="6491235" y="4089679"/>
            <a:ext cx="1890709" cy="17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9349" y="1617785"/>
            <a:ext cx="454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Индивидуальный фильтр для подготовки питьевой воды из загрязненных водоемов, в т.ч. в условиях </a:t>
            </a:r>
            <a:r>
              <a:rPr lang="ru-RU" sz="2400" b="1" dirty="0" smtClean="0">
                <a:solidFill>
                  <a:srgbClr val="002060"/>
                </a:solidFill>
              </a:rPr>
              <a:t>чрезвычайных ситуаций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Руководитель научной школы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6550" y="1293594"/>
            <a:ext cx="79999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ФЕОФАНОВ ЮРИЙ АЛЕКСАНДРОВИЧ</a:t>
            </a:r>
            <a:r>
              <a:rPr lang="ru-RU" dirty="0" smtClean="0">
                <a:solidFill>
                  <a:srgbClr val="002060"/>
                </a:solidFill>
              </a:rPr>
              <a:t>, доктор технических наук </a:t>
            </a:r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dirty="0" smtClean="0"/>
              <a:t>1988 ) </a:t>
            </a:r>
            <a:r>
              <a:rPr lang="ru-RU" dirty="0" smtClean="0">
                <a:solidFill>
                  <a:srgbClr val="002060"/>
                </a:solidFill>
              </a:rPr>
              <a:t>, профессор (</a:t>
            </a:r>
            <a:r>
              <a:rPr lang="ru-RU" dirty="0" smtClean="0"/>
              <a:t>1989  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smtClean="0"/>
              <a:t>Заслуженный деятель науки РФ (2001), </a:t>
            </a:r>
            <a:r>
              <a:rPr lang="ru-RU" dirty="0" smtClean="0">
                <a:solidFill>
                  <a:srgbClr val="002060"/>
                </a:solidFill>
              </a:rPr>
              <a:t>Почетный </a:t>
            </a:r>
            <a:r>
              <a:rPr lang="ru-RU" dirty="0">
                <a:solidFill>
                  <a:srgbClr val="002060"/>
                </a:solidFill>
              </a:rPr>
              <a:t>работник высшего профессионального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 РФ.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Сведения об образовании и основных этапах профессиональной деятельности: </a:t>
            </a:r>
            <a:r>
              <a:rPr lang="ru-RU" dirty="0" smtClean="0">
                <a:solidFill>
                  <a:srgbClr val="002060"/>
                </a:solidFill>
              </a:rPr>
              <a:t>окончил ЛИСИ в 1962г, аспирантуру(1971) и докторантуру (1984) при нем, </a:t>
            </a:r>
            <a:r>
              <a:rPr lang="ru-RU" dirty="0" smtClean="0">
                <a:solidFill>
                  <a:srgbClr val="002060"/>
                </a:solidFill>
              </a:rPr>
              <a:t>ассистент</a:t>
            </a:r>
            <a:r>
              <a:rPr lang="ru-RU" dirty="0" smtClean="0">
                <a:solidFill>
                  <a:srgbClr val="002060"/>
                </a:solidFill>
              </a:rPr>
              <a:t>, доцент, зав. кафедрой водоснабжения (1987- 2012), профессор кафедры водопользования и экологии.   </a:t>
            </a:r>
            <a:r>
              <a:rPr lang="ru-RU" i="1" dirty="0" smtClean="0"/>
              <a:t>Действительный член жилищно-коммунальной академии, член Петровской академии, академический советник  Международной инженерной академии.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Научные </a:t>
            </a:r>
            <a:r>
              <a:rPr lang="ru-RU" b="1" i="1" dirty="0">
                <a:solidFill>
                  <a:srgbClr val="002060"/>
                </a:solidFill>
              </a:rPr>
              <a:t>достижения: </a:t>
            </a:r>
            <a:r>
              <a:rPr lang="ru-RU" dirty="0" smtClean="0">
                <a:solidFill>
                  <a:srgbClr val="002060"/>
                </a:solidFill>
              </a:rPr>
              <a:t>опубликовано </a:t>
            </a:r>
            <a:r>
              <a:rPr lang="ru-RU" dirty="0">
                <a:solidFill>
                  <a:srgbClr val="002060"/>
                </a:solidFill>
              </a:rPr>
              <a:t>более </a:t>
            </a:r>
            <a:r>
              <a:rPr lang="ru-RU" dirty="0" smtClean="0">
                <a:solidFill>
                  <a:srgbClr val="002060"/>
                </a:solidFill>
              </a:rPr>
              <a:t>300 </a:t>
            </a:r>
            <a:r>
              <a:rPr lang="ru-RU" dirty="0">
                <a:solidFill>
                  <a:srgbClr val="002060"/>
                </a:solidFill>
              </a:rPr>
              <a:t>научных работ, </a:t>
            </a:r>
            <a:r>
              <a:rPr lang="ru-RU" dirty="0" smtClean="0"/>
              <a:t>включая 19 учебно-методических изданий, 6 учебных пособий, 9 монографий, два справочника. Две монографии и  справочник опубликованы за рубежом  (США, Польша). </a:t>
            </a:r>
          </a:p>
          <a:p>
            <a:r>
              <a:rPr lang="ru-RU" dirty="0" smtClean="0"/>
              <a:t>Р</a:t>
            </a:r>
            <a:r>
              <a:rPr lang="ru-RU" sz="1600" dirty="0" smtClean="0"/>
              <a:t>азработаны </a:t>
            </a:r>
            <a:r>
              <a:rPr lang="ru-RU" sz="1600" dirty="0" smtClean="0"/>
              <a:t>научные основы и новые </a:t>
            </a:r>
            <a:r>
              <a:rPr lang="ru-RU" sz="1600" dirty="0" smtClean="0"/>
              <a:t>технологии,  сооружения и станции для очистки природных, оборотных и сточных вод, обработки осадков для объектов жилищно-коммунального хозяйства,  различных отраслей промышленности и агропромышленного комплекса.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1" y="1530652"/>
            <a:ext cx="1671180" cy="2506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0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_20181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7523" y="619823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201811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174" y="-723481"/>
            <a:ext cx="7536263" cy="8189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Творческий коллектив научной школы: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297" y="179548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Подпорин</a:t>
            </a:r>
            <a:r>
              <a:rPr lang="ru-RU" sz="2000" dirty="0" smtClean="0"/>
              <a:t> А.В. -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доцент,</a:t>
            </a:r>
          </a:p>
          <a:p>
            <a:r>
              <a:rPr lang="ru-RU" sz="2000" dirty="0" err="1" smtClean="0"/>
              <a:t>Гусаковский</a:t>
            </a:r>
            <a:r>
              <a:rPr lang="ru-RU" sz="2000" dirty="0" smtClean="0"/>
              <a:t> В.Б. -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доцент, </a:t>
            </a:r>
          </a:p>
          <a:p>
            <a:r>
              <a:rPr lang="ru-RU" sz="2000" dirty="0" err="1" smtClean="0"/>
              <a:t>Ряховский</a:t>
            </a:r>
            <a:r>
              <a:rPr lang="ru-RU" sz="2000" dirty="0" smtClean="0"/>
              <a:t> М.С. –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</a:t>
            </a:r>
          </a:p>
          <a:p>
            <a:r>
              <a:rPr lang="ru-RU" sz="2000" dirty="0" smtClean="0"/>
              <a:t>Елистратова И.В. -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</a:t>
            </a:r>
          </a:p>
          <a:p>
            <a:r>
              <a:rPr lang="ru-RU" sz="2000" dirty="0" err="1" smtClean="0"/>
              <a:t>Вуглинская</a:t>
            </a:r>
            <a:r>
              <a:rPr lang="ru-RU" sz="2000" dirty="0" smtClean="0"/>
              <a:t> Е.Э. – доцент,</a:t>
            </a:r>
          </a:p>
          <a:p>
            <a:r>
              <a:rPr lang="ru-RU" sz="2000" dirty="0" err="1" smtClean="0"/>
              <a:t>Койда</a:t>
            </a:r>
            <a:r>
              <a:rPr lang="ru-RU" sz="2000" dirty="0" smtClean="0"/>
              <a:t> А.Н. -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доцент,</a:t>
            </a:r>
          </a:p>
          <a:p>
            <a:r>
              <a:rPr lang="ru-RU" sz="2000" dirty="0" err="1" smtClean="0"/>
              <a:t>Копанский</a:t>
            </a:r>
            <a:r>
              <a:rPr lang="ru-RU" sz="2000" dirty="0" smtClean="0"/>
              <a:t> А. Н. – ассистент,</a:t>
            </a:r>
          </a:p>
          <a:p>
            <a:r>
              <a:rPr lang="ru-RU" sz="2000" dirty="0" err="1" smtClean="0"/>
              <a:t>Езерский</a:t>
            </a:r>
            <a:r>
              <a:rPr lang="ru-RU" sz="2000" dirty="0" smtClean="0"/>
              <a:t> А.И. -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доцент, </a:t>
            </a:r>
            <a:endParaRPr lang="ru-RU" sz="2000" dirty="0" smtClean="0"/>
          </a:p>
          <a:p>
            <a:r>
              <a:rPr lang="ru-RU" sz="2000" dirty="0" smtClean="0"/>
              <a:t>Зуев Н.И. – инженер, зав. Лабораторией,</a:t>
            </a:r>
            <a:endParaRPr lang="ru-RU" sz="2000" dirty="0" smtClean="0"/>
          </a:p>
          <a:p>
            <a:r>
              <a:rPr lang="ru-RU" sz="2000" dirty="0" err="1" smtClean="0"/>
              <a:t>Захаревич</a:t>
            </a:r>
            <a:r>
              <a:rPr lang="ru-RU" sz="2000" dirty="0" smtClean="0"/>
              <a:t> М.Б. – </a:t>
            </a:r>
            <a:r>
              <a:rPr lang="ru-RU" sz="2000" dirty="0" err="1" smtClean="0"/>
              <a:t>докт</a:t>
            </a:r>
            <a:r>
              <a:rPr lang="ru-RU" sz="2000" dirty="0" smtClean="0"/>
              <a:t>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профессор,</a:t>
            </a:r>
          </a:p>
          <a:p>
            <a:r>
              <a:rPr lang="ru-RU" sz="2000" dirty="0" smtClean="0"/>
              <a:t>Ким А.Н. - </a:t>
            </a:r>
            <a:r>
              <a:rPr lang="ru-RU" sz="2000" dirty="0" err="1" smtClean="0"/>
              <a:t>докт</a:t>
            </a:r>
            <a:r>
              <a:rPr lang="ru-RU" sz="2000" dirty="0" smtClean="0"/>
              <a:t>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профессор.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112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Основные направления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861" y="1356527"/>
            <a:ext cx="10515600" cy="49538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очистка природных, оборотных и сточных вод, обработка осадков; разработка и внедрение  новых технологий, сооружения и станции для очистки природных, оборотных и сточных вод, обработки осадков для объектов жилищно-коммунального хозяйства, различных отраслей промышленности и агропромышленного комплекса</a:t>
            </a:r>
            <a:r>
              <a:rPr lang="ru-RU" dirty="0" smtClean="0"/>
              <a:t>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очистка воды </a:t>
            </a:r>
            <a:r>
              <a:rPr lang="ru-RU" dirty="0" smtClean="0">
                <a:solidFill>
                  <a:srgbClr val="002060"/>
                </a:solidFill>
              </a:rPr>
              <a:t>от специфичных антропогенных и техногенных загрязнений и очистка воды в условиях чрезвычайных ситуаций</a:t>
            </a:r>
            <a:endParaRPr lang="ru-RU" dirty="0" smtClean="0"/>
          </a:p>
          <a:p>
            <a:pPr lvl="0"/>
            <a:r>
              <a:rPr lang="ru-RU" dirty="0" smtClean="0"/>
              <a:t>биологическая </a:t>
            </a:r>
            <a:r>
              <a:rPr lang="ru-RU" dirty="0" smtClean="0"/>
              <a:t>очистка воды с применением иммобилизованных микроорганизмов. </a:t>
            </a:r>
            <a:r>
              <a:rPr lang="ru-RU" dirty="0" smtClean="0"/>
              <a:t>разработка технологий</a:t>
            </a:r>
            <a:r>
              <a:rPr lang="ru-RU" dirty="0" smtClean="0"/>
              <a:t>   предварительной, полной и глубокой очистки,  а также доочистки сточных вод биологическим методом с применением иммобилизованных микроорганизмов;</a:t>
            </a:r>
          </a:p>
          <a:p>
            <a:pPr lvl="0"/>
            <a:r>
              <a:rPr lang="ru-RU" dirty="0" smtClean="0"/>
              <a:t>разработка технологий </a:t>
            </a:r>
            <a:r>
              <a:rPr lang="ru-RU" dirty="0" smtClean="0"/>
              <a:t>биологической очистки воды на </a:t>
            </a:r>
            <a:r>
              <a:rPr lang="ru-RU" dirty="0" err="1" smtClean="0"/>
              <a:t>биореакторах</a:t>
            </a:r>
            <a:r>
              <a:rPr lang="ru-RU" dirty="0" smtClean="0"/>
              <a:t> с различными видами носителей иммобилизованных микроорганизмов и разными гидродинамическими режимами;</a:t>
            </a:r>
          </a:p>
          <a:p>
            <a:pPr lvl="0"/>
            <a:r>
              <a:rPr lang="ru-RU" dirty="0" smtClean="0"/>
              <a:t>разработка</a:t>
            </a:r>
            <a:r>
              <a:rPr lang="ru-RU" dirty="0" smtClean="0"/>
              <a:t>  </a:t>
            </a:r>
            <a:r>
              <a:rPr lang="ru-RU" dirty="0" smtClean="0"/>
              <a:t>новых технологий </a:t>
            </a:r>
            <a:r>
              <a:rPr lang="ru-RU" dirty="0" smtClean="0"/>
              <a:t>очистки сточных и оборотных вод </a:t>
            </a:r>
            <a:r>
              <a:rPr lang="ru-RU" dirty="0" smtClean="0"/>
              <a:t>металлургической, </a:t>
            </a:r>
            <a:r>
              <a:rPr lang="ru-RU" dirty="0" err="1" smtClean="0"/>
              <a:t>мясо-молочной</a:t>
            </a:r>
            <a:r>
              <a:rPr lang="ru-RU" dirty="0" smtClean="0"/>
              <a:t>, рыбной </a:t>
            </a:r>
            <a:r>
              <a:rPr lang="ru-RU" dirty="0" smtClean="0"/>
              <a:t>и др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отраслей промышленности,</a:t>
            </a:r>
          </a:p>
          <a:p>
            <a:pPr lvl="0"/>
            <a:r>
              <a:rPr lang="ru-RU" dirty="0" smtClean="0"/>
              <a:t> Очистка </a:t>
            </a:r>
            <a:r>
              <a:rPr lang="ru-RU" dirty="0" smtClean="0"/>
              <a:t>оборотных вод индустриальных рыбоводных систем с замкнутым циклом </a:t>
            </a:r>
            <a:r>
              <a:rPr lang="ru-RU" dirty="0" err="1" smtClean="0"/>
              <a:t>водообеспечения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Разработка научных основ,  обобщающих </a:t>
            </a:r>
            <a:r>
              <a:rPr lang="ru-RU" dirty="0" err="1" smtClean="0"/>
              <a:t>математическиехмоделиейи</a:t>
            </a:r>
            <a:r>
              <a:rPr lang="ru-RU" dirty="0" smtClean="0"/>
              <a:t>  рекомендации по расчету и проектированию предложенных технологических схем и сооружений для очистки различных категорий </a:t>
            </a:r>
            <a:r>
              <a:rPr lang="ru-RU" dirty="0" smtClean="0"/>
              <a:t>природных и сточных </a:t>
            </a:r>
            <a:r>
              <a:rPr lang="ru-RU" dirty="0" smtClean="0"/>
              <a:t>вод;</a:t>
            </a:r>
          </a:p>
          <a:p>
            <a:r>
              <a:rPr lang="ru-RU" dirty="0" smtClean="0"/>
              <a:t>методы </a:t>
            </a:r>
            <a:r>
              <a:rPr lang="ru-RU" dirty="0" smtClean="0"/>
              <a:t>оценки состояния водопроводных сетей </a:t>
            </a:r>
            <a:r>
              <a:rPr lang="ru-RU" dirty="0" smtClean="0"/>
              <a:t>, </a:t>
            </a:r>
            <a:r>
              <a:rPr lang="ru-RU" dirty="0" smtClean="0"/>
              <a:t>определения неучтенных расходов и потерь воды в системах </a:t>
            </a:r>
            <a:r>
              <a:rPr lang="ru-RU" dirty="0" smtClean="0"/>
              <a:t>водоснабжения и др.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Сведения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 выполненных научно-исследовательских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работах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Сотрудниками школы выполнено </a:t>
            </a:r>
            <a:r>
              <a:rPr lang="ru-RU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80 госбюджетных и хоздоговорных НИР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Государственным и региональным программам, планам  Минвуза, Академии наук, Администрации СПБ, отраслевых ведомств и организаций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Гранты Минвуза РФ (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Межвузовская НТП «Архитектура и Строительство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):  </a:t>
            </a:r>
          </a:p>
          <a:p>
            <a:pPr lvl="0"/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Г-10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«Разработка теоретических основ очистки природных и сточных вод во взвешенном слое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разноактивных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загрузок». </a:t>
            </a:r>
          </a:p>
          <a:p>
            <a:pPr lvl="0"/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Г-25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«Разработка теоретических основ оптимизации процесса термообработки коммунальных осадков». </a:t>
            </a:r>
          </a:p>
          <a:p>
            <a:pPr lvl="0"/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№ 7.10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«Разработка новых интенсивных технологий улучшения качества очистки природных и сточных вод с применением электрохимических и биологических методов»..</a:t>
            </a:r>
          </a:p>
          <a:p>
            <a:pPr lvl="0"/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№ 10.2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«Разработка новых интенсивных технологий  улучшения качества очистки природных и сточных вод в целях снижения техногенного воздействия на окружающую среду».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7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Сведения о выполненных научно-исследовательских работах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7349"/>
            <a:ext cx="10515600" cy="4649614"/>
          </a:xfrm>
        </p:spPr>
        <p:txBody>
          <a:bodyPr>
            <a:normAutofit fontScale="47500" lnSpcReduction="20000"/>
          </a:bodyPr>
          <a:lstStyle/>
          <a:p>
            <a:pPr lvl="0" hangingPunct="0">
              <a:buNone/>
            </a:pPr>
            <a:r>
              <a:rPr lang="ru-RU" sz="4200" b="1" u="sng" dirty="0" smtClean="0"/>
              <a:t>По международному Гранту (программа ИНТАС) :</a:t>
            </a:r>
            <a:endParaRPr lang="ru-RU" sz="3600" dirty="0" smtClean="0"/>
          </a:p>
          <a:p>
            <a:pPr lvl="0" hangingPunct="0"/>
            <a:r>
              <a:rPr lang="ru-RU" sz="3800" dirty="0" smtClean="0"/>
              <a:t>Тема«Механизм </a:t>
            </a:r>
            <a:r>
              <a:rPr lang="ru-RU" sz="3800" dirty="0" smtClean="0"/>
              <a:t>и контроль очистки  воды от коллоидных и биологических загрязнений методом коагуляции», выполняемой совместно с  университет–колледж  Лондон, Университет </a:t>
            </a:r>
            <a:r>
              <a:rPr lang="ru-RU" sz="3800" dirty="0" err="1" smtClean="0"/>
              <a:t>г.Мишкольц</a:t>
            </a:r>
            <a:r>
              <a:rPr lang="ru-RU" sz="3800" dirty="0" smtClean="0"/>
              <a:t>, Венгрия.</a:t>
            </a:r>
          </a:p>
          <a:p>
            <a:pPr>
              <a:buNone/>
            </a:pPr>
            <a:r>
              <a:rPr lang="ru-RU" sz="4200" b="1" u="sng" dirty="0" smtClean="0"/>
              <a:t>По заказу Администрации </a:t>
            </a:r>
            <a:r>
              <a:rPr lang="ru-RU" sz="4200" b="1" u="sng" dirty="0" smtClean="0"/>
              <a:t>СПб:</a:t>
            </a:r>
            <a:endParaRPr lang="ru-RU" sz="4200" b="1" u="sng" dirty="0" smtClean="0"/>
          </a:p>
          <a:p>
            <a:pPr lvl="0">
              <a:buNone/>
            </a:pPr>
            <a:r>
              <a:rPr lang="ru-RU" sz="4200" b="1" u="sng" dirty="0" smtClean="0"/>
              <a:t>Комитета экономического развития, промышленной политики и торговли. </a:t>
            </a:r>
          </a:p>
          <a:p>
            <a:r>
              <a:rPr lang="ru-RU" sz="3800" dirty="0" smtClean="0"/>
              <a:t>Тема «Разработка эксплуатационных норм водопотребления населением в жилищном фонде Санкт-Петербурга». Выполнялась совместно с Российской Инженерной  академией»  </a:t>
            </a:r>
          </a:p>
          <a:p>
            <a:pPr lvl="0"/>
            <a:r>
              <a:rPr lang="ru-RU" sz="3800" dirty="0" smtClean="0"/>
              <a:t>Тема: «Определение объемов водопотребления, потерь и неучтенных расходов водопроводной воды в СПб»</a:t>
            </a:r>
            <a:r>
              <a:rPr lang="ru-RU" dirty="0" smtClean="0"/>
              <a:t>.    </a:t>
            </a:r>
          </a:p>
          <a:p>
            <a:pPr lvl="0">
              <a:buNone/>
            </a:pPr>
            <a:r>
              <a:rPr lang="ru-RU" sz="4200" b="1" u="sng" dirty="0" smtClean="0"/>
              <a:t>Комитета по Градостроительству и Архитектуре :        </a:t>
            </a:r>
            <a:r>
              <a:rPr lang="ru-RU" sz="3300" b="1" u="sng" dirty="0" smtClean="0"/>
              <a:t>                                                                                                                                  </a:t>
            </a:r>
            <a:r>
              <a:rPr lang="ru-RU" dirty="0" smtClean="0"/>
              <a:t>Т</a:t>
            </a:r>
          </a:p>
          <a:p>
            <a:pPr lvl="0">
              <a:buNone/>
            </a:pPr>
            <a:r>
              <a:rPr lang="ru-RU" sz="3800" dirty="0" smtClean="0"/>
              <a:t>Тема «Разработка научных  концепций и рекомендаций по улучшению экологической обстановки в городе» по региональной межвузовской программе «Наука ВУЗов – Санкт-Петербургу» </a:t>
            </a:r>
          </a:p>
          <a:p>
            <a:pPr lvl="0">
              <a:buNone/>
            </a:pPr>
            <a:r>
              <a:rPr lang="ru-RU" sz="3800" dirty="0" smtClean="0"/>
              <a:t>Тема «Разработка территориальных строительных норм (разделы водоснабжение и канализация) «Реконструкция и застройка исторически сложившихся районов Санкт-Петербурга»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466"/>
            <a:ext cx="10515600" cy="15574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Сведения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о выполненных научно-исследовательских работах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7930"/>
            <a:ext cx="10515600" cy="452903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u="sng" dirty="0" smtClean="0"/>
              <a:t>По заказу с ГУП «Водоканал СПб» </a:t>
            </a:r>
            <a:r>
              <a:rPr lang="ru-RU" b="1" dirty="0" smtClean="0"/>
              <a:t>- НИР </a:t>
            </a:r>
            <a:r>
              <a:rPr lang="ru-RU" b="1" dirty="0" smtClean="0"/>
              <a:t>по 5 </a:t>
            </a:r>
            <a:r>
              <a:rPr lang="ru-RU" b="1" dirty="0" smtClean="0"/>
              <a:t>темам:  </a:t>
            </a:r>
            <a:endParaRPr lang="ru-RU" b="1" dirty="0" smtClean="0"/>
          </a:p>
          <a:p>
            <a:r>
              <a:rPr lang="ru-RU" sz="2600" dirty="0" smtClean="0"/>
              <a:t>«Разработка Методики определения неучтенных расходов и потерь воды в системах коммунального водоснабжения». </a:t>
            </a:r>
          </a:p>
          <a:p>
            <a:r>
              <a:rPr lang="ru-RU" sz="2600" dirty="0" smtClean="0"/>
              <a:t>«Разработка норм затрат на ремонтные работы системы коммунального водоснабжения»</a:t>
            </a:r>
          </a:p>
          <a:p>
            <a:r>
              <a:rPr lang="ru-RU" sz="2600" dirty="0" smtClean="0"/>
              <a:t> «Разработка методики  прогнозирования гидравлического       сопротивления участков водопроводных сетей с учетом сроков и условий их эксплуатации» </a:t>
            </a:r>
          </a:p>
          <a:p>
            <a:r>
              <a:rPr lang="ru-RU" sz="2600" dirty="0" smtClean="0"/>
              <a:t>«Разработка регламента эксплуатации водопроводных сетей Санкт-Петербурга и Методики расчета затрат по их эксплуатации»</a:t>
            </a:r>
          </a:p>
          <a:p>
            <a:r>
              <a:rPr lang="ru-RU" sz="2600" dirty="0" smtClean="0"/>
              <a:t> «Прогноз перспективного удельного водопотребления в </a:t>
            </a:r>
            <a:r>
              <a:rPr lang="ru-RU" sz="2600" dirty="0" err="1" smtClean="0"/>
              <a:t>жилищно</a:t>
            </a:r>
            <a:r>
              <a:rPr lang="ru-RU" sz="2600" dirty="0" smtClean="0"/>
              <a:t> – коммунальном секторе Санкт – Петербурга»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Результативность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работы научной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школы за 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период 2013-18 гг.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20130"/>
              </p:ext>
            </p:extLst>
          </p:nvPr>
        </p:nvGraphicFramePr>
        <p:xfrm>
          <a:off x="701458" y="1462370"/>
          <a:ext cx="9933140" cy="5073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707"/>
                <a:gridCol w="1732433"/>
              </a:tblGrid>
              <a:tr h="43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Количество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5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защищенных диссертаций участниками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Bookman Old Style" pitchFamily="18" charset="0"/>
                          <a:ea typeface="Calibri"/>
                          <a:cs typeface="Aharoni" pitchFamily="2" charset="-79"/>
                        </a:rPr>
                        <a:t>Докторских:                                     </a:t>
                      </a:r>
                      <a:r>
                        <a:rPr lang="ru-RU" sz="1800" dirty="0" smtClean="0">
                          <a:effectLst/>
                          <a:latin typeface="Bookman Old Style" pitchFamily="18" charset="0"/>
                          <a:ea typeface="Calibri"/>
                          <a:cs typeface="Aharoni" pitchFamily="2" charset="-79"/>
                        </a:rPr>
                        <a:t>всего </a:t>
                      </a:r>
                      <a:r>
                        <a:rPr lang="ru-RU" sz="1800" b="1" dirty="0" smtClean="0">
                          <a:effectLst/>
                          <a:latin typeface="Bookman Old Style" pitchFamily="18" charset="0"/>
                          <a:ea typeface="Calibri"/>
                          <a:cs typeface="Aharoni" pitchFamily="2" charset="-79"/>
                        </a:rPr>
                        <a:t>- 4</a:t>
                      </a:r>
                      <a:r>
                        <a:rPr lang="ru-RU" sz="1800" dirty="0" smtClean="0">
                          <a:effectLst/>
                          <a:latin typeface="Bookman Old Style" pitchFamily="18" charset="0"/>
                          <a:ea typeface="Calibri"/>
                          <a:cs typeface="Aharoni" pitchFamily="2" charset="-79"/>
                        </a:rPr>
                        <a:t>, за последние 5 лет – 0.</a:t>
                      </a:r>
                      <a:endParaRPr lang="ru-RU" sz="1800" dirty="0">
                        <a:effectLst/>
                        <a:latin typeface="Bookman Old Style" pitchFamily="18" charset="0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Aharoni" pitchFamily="2" charset="-79"/>
                        </a:rPr>
                        <a:t>-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Aharoni" pitchFamily="2" charset="-79"/>
                        </a:rPr>
                        <a:t>Кандидатских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Aharoni" pitchFamily="2" charset="-79"/>
                        </a:rPr>
                        <a:t>–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Aharoni" pitchFamily="2" charset="-79"/>
                        </a:rPr>
                        <a:t>                                                 всего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Aharoni" pitchFamily="2" charset="-79"/>
                        </a:rPr>
                        <a:t>10,  за последние  5 лет - 2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изданных монографиях в рамках научной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- </a:t>
                      </a:r>
                      <a:r>
                        <a:rPr lang="ru-RU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последние 5 лет –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5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сведения об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опубликованных статьях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 -  более 300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за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последние 5 лет 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 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изданиях по перечню ВАК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                                                            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изданиях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Scopus -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в конкурсах на получение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грантов  -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полученных патентов и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свидетельств :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Всего  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 патентов, </a:t>
                      </a:r>
                      <a:r>
                        <a:rPr lang="ru-RU" sz="1800" b="1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6 </a:t>
                      </a:r>
                      <a:r>
                        <a:rPr lang="ru-RU" sz="1800" b="1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зарубежных (Германия, Франция и др.),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последние 5 лет – 1</a:t>
                      </a:r>
                      <a:r>
                        <a:rPr lang="ru-RU" sz="18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   </a:t>
                      </a:r>
                      <a:endParaRPr lang="ru-RU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70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научных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конференциях, форумах, симпозиумах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Международных -6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Всероссийских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- 8.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2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</a:t>
            </a:r>
            <a:r>
              <a:rPr lang="ru-RU" sz="3600" b="1" dirty="0" smtClean="0">
                <a:solidFill>
                  <a:srgbClr val="002060"/>
                </a:solidFill>
              </a:rPr>
              <a:t>предприятиях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Разработаны  новые технологии очистки сточных и оборотных вод различных отраслей промышленности (металлургическая, </a:t>
            </a:r>
            <a:r>
              <a:rPr lang="ru-RU" dirty="0" err="1" smtClean="0"/>
              <a:t>мясо-молочная</a:t>
            </a:r>
            <a:r>
              <a:rPr lang="ru-RU" dirty="0" smtClean="0"/>
              <a:t>, рыбная и др.), очистки оборотных вод индустриальных рыбоводных систем с замкнутым циклом </a:t>
            </a:r>
            <a:r>
              <a:rPr lang="ru-RU" dirty="0" err="1" smtClean="0"/>
              <a:t>водообеспечения</a:t>
            </a:r>
            <a:r>
              <a:rPr lang="ru-RU" dirty="0" smtClean="0"/>
              <a:t>, технологии транспортирования и обработки осадков природных и сточных вод, различные конструкции сооружений и аппаратов для очистки природных, оборотных и сточных вод, обработки осадков.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1230</Words>
  <Application>Microsoft Office PowerPoint</Application>
  <PresentationFormat>Произвольный</PresentationFormat>
  <Paragraphs>111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НАУЧНАЯ ШКОЛА Комплексные технологии очистки природных, оборотных и сточных вод от специфичных антропогенных и техногенных загрязнений и очистка воды в условиях чрезвычайных ситуаций </vt:lpstr>
      <vt:lpstr>Руководитель научной школы</vt:lpstr>
      <vt:lpstr>Творческий коллектив научной школы: </vt:lpstr>
      <vt:lpstr>Основные направления деятельности: </vt:lpstr>
      <vt:lpstr>Сведения о выполненных научно-исследовательских работах</vt:lpstr>
      <vt:lpstr>Сведения о выполненных научно-исследовательских работах</vt:lpstr>
      <vt:lpstr>Сведения о выполненных научно-исследовательских работах </vt:lpstr>
      <vt:lpstr>Результативность работы научной школы за  период 2013-18 гг.</vt:lpstr>
      <vt:lpstr>Результаты внедрения научных разработок ученых школы в практике и на предприятиях</vt:lpstr>
      <vt:lpstr>Результаты внедрения научных разработок ученых школы в практике и на предприятиях (продолжение)</vt:lpstr>
      <vt:lpstr>Результаты внедрения научных разработок ученых школы в практике и на предприятиях (продолжение)</vt:lpstr>
      <vt:lpstr>Результаты внедрения научных разработок ученых школы в практике и на предприятиях (продолжение)</vt:lpstr>
      <vt:lpstr>   Разработка замкнутой системы технического водоснабжения металлургического комбината и  компьютерной модели  </vt:lpstr>
      <vt:lpstr>Фотоотчет                               ПРИМОРСКИЙ ОКЕАНАРИУМ»  о. Русский</vt:lpstr>
      <vt:lpstr>Фотоотчет  Установки по очистке оборотных вод рыбоводных хозяйств</vt:lpstr>
      <vt:lpstr>Фотоотчет</vt:lpstr>
      <vt:lpstr>Фотоотчет</vt:lpstr>
      <vt:lpstr>Фотоотчет</vt:lpstr>
      <vt:lpstr> Носимый сорбционный фильтр для очистки воды.  (Патент № 166084 от25 октябри 2016г). </vt:lpstr>
      <vt:lpstr>Слайд 20</vt:lpstr>
      <vt:lpstr>Слайд 21</vt:lpstr>
    </vt:vector>
  </TitlesOfParts>
  <Company>СПбГАСУ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Антропова Екатерина Вячеславовна</dc:creator>
  <cp:lastModifiedBy>Lenovo</cp:lastModifiedBy>
  <cp:revision>75</cp:revision>
  <dcterms:created xsi:type="dcterms:W3CDTF">2018-04-24T14:35:02Z</dcterms:created>
  <dcterms:modified xsi:type="dcterms:W3CDTF">2018-11-27T08:16:39Z</dcterms:modified>
</cp:coreProperties>
</file>