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65" r:id="rId4"/>
    <p:sldId id="261" r:id="rId5"/>
    <p:sldId id="263" r:id="rId6"/>
    <p:sldId id="264" r:id="rId7"/>
    <p:sldId id="260" r:id="rId8"/>
    <p:sldId id="262" r:id="rId9"/>
    <p:sldId id="266" r:id="rId10"/>
    <p:sldId id="267" r:id="rId11"/>
    <p:sldId id="268" r:id="rId12"/>
    <p:sldId id="269" r:id="rId13"/>
    <p:sldId id="270" r:id="rId14"/>
    <p:sldId id="272" r:id="rId15"/>
    <p:sldId id="275" r:id="rId16"/>
    <p:sldId id="276" r:id="rId17"/>
    <p:sldId id="274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41B02-D31C-4936-B615-594B6A60AADE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0CE29-B025-4BCE-A4DA-5211570C3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9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CE29-B025-4BCE-A4DA-5211570C3E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2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CE29-B025-4BCE-A4DA-5211570C3EA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2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0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3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5E0D6C2-A4BA-4D79-A26B-6025196A29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3E32231-CB0B-4D0C-967F-9F704E2570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8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0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6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5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6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2939-5338-47B2-8D56-8CBFB2723E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9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2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34" y="328069"/>
            <a:ext cx="10515600" cy="25881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НАУЧНАЯ ШКОЛА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Конструкции и технологии устройства фундаментов и подземных </a:t>
            </a:r>
            <a:r>
              <a:rPr lang="ru-RU" sz="3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сооружений</a:t>
            </a:r>
            <a:endParaRPr lang="ru-RU" sz="3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DSCN15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802" y="3025279"/>
            <a:ext cx="4433015" cy="332609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2" descr="C:\Users\Рашид\Desktop\Котлован ул.мира 37\Фото\IMG_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928" y="3052118"/>
            <a:ext cx="4318926" cy="323919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59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73" y="328055"/>
            <a:ext cx="11094309" cy="6481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Авторские свидетельства на изобретения и патенты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351" y="1037968"/>
            <a:ext cx="11565925" cy="551111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400" b="1" dirty="0" smtClean="0"/>
              <a:t>1</a:t>
            </a:r>
            <a:r>
              <a:rPr lang="ru-RU" sz="3800" b="1" dirty="0" smtClean="0"/>
              <a:t>. Фундамент для цилиндрического резервуара. А.с. № 630344.  (Мангушев Р.А., Сотников С.Н).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2. Резервуар. А.с.  №838078 (Мангушев Р.А., Сотников С.Н., Соколов В.М).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3. Установка для определения деформационных характеристик грунта. А.с. №1063930.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(Мангушев Р.А., Сотников С.Н., Грудин С.В.)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4. Устройство для погружения свай. А.с. № 1604932 (Мангушев Р.А., Осокин А.И., </a:t>
            </a:r>
            <a:r>
              <a:rPr lang="ru-RU" sz="3800" b="1" dirty="0" err="1" smtClean="0"/>
              <a:t>Питулько</a:t>
            </a:r>
            <a:r>
              <a:rPr lang="ru-RU" sz="3800" b="1" dirty="0" smtClean="0"/>
              <a:t> А.Ф.)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5.  Фундамент для цилиндрического резервуара  Патент на полезную модель № 46774 (Мангушев Р.А., </a:t>
            </a:r>
            <a:r>
              <a:rPr lang="ru-RU" sz="3800" b="1" dirty="0" err="1" smtClean="0"/>
              <a:t>Городнова</a:t>
            </a:r>
            <a:r>
              <a:rPr lang="ru-RU" sz="3800" b="1" dirty="0" smtClean="0"/>
              <a:t> Е.В.).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6. Подземные сооружения, устраиваемые в сложных инженерно-геологических условиях. Патент на изобретение № 2410494. Заявка № 2009133064 от 02.09.2009 (Мангушев Р.А., Ошурков Н.В., </a:t>
            </a:r>
            <a:r>
              <a:rPr lang="ru-RU" sz="3800" b="1" dirty="0" err="1" smtClean="0"/>
              <a:t>Гутовский</a:t>
            </a:r>
            <a:r>
              <a:rPr lang="ru-RU" sz="3800" b="1" dirty="0" smtClean="0"/>
              <a:t> В.Э.).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7. Способ строительства многоэтажных подземных сооружений в сложных инженерно-геологических условиях. Патент на изобретение № 2417285. Заявка № 2009147985. (Мангушев Р.А.)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8. Способ сооружения тоннеля под железнодорожной насыпью. Патент на изобретение № 2339767. Заявка № 2006122562. Приоритет изобретения 23 июня 2006 г. (Мангушев Р.А., Фадеев А.Б., </a:t>
            </a:r>
            <a:r>
              <a:rPr lang="ru-RU" sz="3800" b="1" dirty="0" err="1" smtClean="0"/>
              <a:t>Городнова</a:t>
            </a:r>
            <a:r>
              <a:rPr lang="ru-RU" sz="3800" b="1" dirty="0" smtClean="0"/>
              <a:t> Е.В., Осокин А.И.).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9. Способ сооружения тоннеля под транспортными магистралями для организации транспортных развязок на перекрестках. Патент на изобретение № 2375522. Заявка № 2008117965.  ( Мангушев Р.А., </a:t>
            </a:r>
            <a:r>
              <a:rPr lang="ru-RU" sz="3800" b="1" dirty="0" err="1" smtClean="0"/>
              <a:t>Городнова</a:t>
            </a:r>
            <a:r>
              <a:rPr lang="ru-RU" sz="3800" b="1" dirty="0" smtClean="0"/>
              <a:t> Е.В., Осокин А.И.).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10. Предварительно напряженный фундамент мелкого заложения. Патент на изобретение  № 2464381. Заявка № 2010142529.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11. Несъемная опалубка для возведения стен в грунте. Патент на изобретение № 2482243. Приоритет изобретения 31 октября 2011 г. (С Мангушев Р.А., </a:t>
            </a:r>
            <a:r>
              <a:rPr lang="ru-RU" sz="3800" b="1" dirty="0" err="1" smtClean="0"/>
              <a:t>апин</a:t>
            </a:r>
            <a:r>
              <a:rPr lang="ru-RU" sz="3800" b="1" dirty="0" smtClean="0"/>
              <a:t> Д.А.).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800" b="1" dirty="0" smtClean="0"/>
              <a:t>12. </a:t>
            </a:r>
            <a:r>
              <a:rPr lang="ru-RU" sz="3800" b="1" dirty="0" err="1" smtClean="0"/>
              <a:t>Фибробетонная</a:t>
            </a:r>
            <a:r>
              <a:rPr lang="ru-RU" sz="3800" b="1" dirty="0" smtClean="0"/>
              <a:t> свая.  Патент на изобретение № 2523269. Заявка № 2013109518 от 04 марта 2013 г. (Мангушев Р.А., Сапин Д.А.)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637"/>
            <a:ext cx="10515600" cy="60548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Изданные  монографии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7265" y="605481"/>
            <a:ext cx="11046940" cy="60918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1. Основания и фундаменты резервуаров. Стройиздат, М., 1989, 223 с. (Иванов Ю.К., Коновалов П.А., Сотников С.Н.).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2. </a:t>
            </a:r>
            <a:r>
              <a:rPr lang="ru-RU" sz="5600" b="1" dirty="0" err="1" smtClean="0"/>
              <a:t>Предпроектная</a:t>
            </a:r>
            <a:r>
              <a:rPr lang="ru-RU" sz="5600" b="1" dirty="0" smtClean="0"/>
              <a:t> оценка экономичности фундаментов в различных </a:t>
            </a:r>
            <a:r>
              <a:rPr lang="ru-RU" sz="5600" b="1" dirty="0" err="1" smtClean="0"/>
              <a:t>инженерно-геологи-ческих</a:t>
            </a:r>
            <a:r>
              <a:rPr lang="ru-RU" sz="5600" b="1" dirty="0" smtClean="0"/>
              <a:t> условиях жилых кварталов новой застройки. ЛДНТП,  Ленинград, 1992.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3. Прикладные аспекты автоматизации проектирования фундаментов. </a:t>
            </a:r>
            <a:r>
              <a:rPr lang="ru-RU" sz="5600" b="1" dirty="0" err="1" smtClean="0"/>
              <a:t>СПбГАСУ</a:t>
            </a:r>
            <a:r>
              <a:rPr lang="ru-RU" sz="5600" b="1" dirty="0" smtClean="0"/>
              <a:t>, СПб, 1993 (Любимов Е.Б.).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4. Фундамент под дачный дом. Изд-во АСВ,  М., 2000 (переиздание  в 2002).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5. Фундаменты стальных резервуаров и деформации их оснований. Изд-во «Ассоциация строительных вузов», М., 2009. 336 с. (Коновалов П.А., Сотников, С.Н., </a:t>
            </a:r>
            <a:r>
              <a:rPr lang="ru-RU" sz="5600" b="1" dirty="0" err="1" smtClean="0"/>
              <a:t>Землянский</a:t>
            </a:r>
            <a:r>
              <a:rPr lang="ru-RU" sz="5600" b="1" dirty="0" smtClean="0"/>
              <a:t> А.А., </a:t>
            </a:r>
            <a:r>
              <a:rPr lang="ru-RU" sz="5600" b="1" dirty="0" err="1" smtClean="0"/>
              <a:t>Тарасенко</a:t>
            </a:r>
            <a:r>
              <a:rPr lang="ru-RU" sz="5600" b="1" dirty="0" smtClean="0"/>
              <a:t> А.А.).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6. Геотехника Санкт-Петербурга. Изд-во «Ассоциация строительных вузов», М., 2010. (Осокин А.И).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7. Проектирование и строительство подземной части нового здания (второй сцены) государственного академического театра. Сб. </a:t>
            </a:r>
            <a:r>
              <a:rPr lang="ru-RU" sz="5600" b="1" dirty="0" err="1" smtClean="0"/>
              <a:t>научно-техн</a:t>
            </a:r>
            <a:r>
              <a:rPr lang="ru-RU" sz="5600" b="1" dirty="0" smtClean="0"/>
              <a:t>. статей под редакцией. В.А.Ильичева. Р.А.Мангушева.. А.П. Ледяева. </a:t>
            </a:r>
            <a:r>
              <a:rPr lang="ru-RU" sz="5600" b="1" dirty="0" err="1" smtClean="0"/>
              <a:t>Санкт-Пеербург</a:t>
            </a:r>
            <a:r>
              <a:rPr lang="ru-RU" sz="5600" b="1" dirty="0" smtClean="0"/>
              <a:t>, 2011.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8. Основания и фундаменты в условиях слабых грунтов Евразийских регионов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Монография</a:t>
            </a:r>
            <a:r>
              <a:rPr lang="de-DE" sz="5600" b="1" dirty="0" smtClean="0"/>
              <a:t>. LAP LAMBERT Academic Publishing. </a:t>
            </a:r>
            <a:r>
              <a:rPr lang="de-DE" sz="5600" b="1" dirty="0" err="1" smtClean="0"/>
              <a:t>Saarbrucken</a:t>
            </a:r>
            <a:r>
              <a:rPr lang="de-DE" sz="5600" b="1" dirty="0" smtClean="0"/>
              <a:t>, Deutschland, 2014- 457 c. (</a:t>
            </a:r>
            <a:r>
              <a:rPr lang="ru-RU" sz="5600" b="1" dirty="0" err="1" smtClean="0"/>
              <a:t>Усманов</a:t>
            </a:r>
            <a:r>
              <a:rPr lang="ru-RU" sz="5600" b="1" dirty="0" smtClean="0"/>
              <a:t> Р</a:t>
            </a:r>
            <a:r>
              <a:rPr lang="de-DE" sz="5600" b="1" dirty="0" smtClean="0"/>
              <a:t>.</a:t>
            </a:r>
            <a:r>
              <a:rPr lang="ru-RU" sz="5600" b="1" dirty="0" smtClean="0"/>
              <a:t>А</a:t>
            </a:r>
            <a:r>
              <a:rPr lang="de-DE" sz="5600" b="1" dirty="0" smtClean="0"/>
              <a:t>., </a:t>
            </a:r>
            <a:r>
              <a:rPr lang="ru-RU" sz="5600" b="1" dirty="0" smtClean="0"/>
              <a:t>Осокин А</a:t>
            </a:r>
            <a:r>
              <a:rPr lang="de-DE" sz="5600" b="1" dirty="0" smtClean="0"/>
              <a:t>.</a:t>
            </a:r>
            <a:r>
              <a:rPr lang="ru-RU" sz="5600" b="1" dirty="0" smtClean="0"/>
              <a:t>И</a:t>
            </a:r>
            <a:r>
              <a:rPr lang="de-DE" sz="5600" b="1" dirty="0" smtClean="0"/>
              <a:t>.).</a:t>
            </a:r>
            <a:endParaRPr lang="ru-RU" sz="5600" b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9. Сваи и свайные фундаменты. Конструирование, проектирование.  Монография под. ред. Мангушева Р.А. Изд-во АСВ, М., 2015 – 320 с. ( </a:t>
            </a:r>
            <a:r>
              <a:rPr lang="ru-RU" sz="5600" b="1" dirty="0" err="1" smtClean="0"/>
              <a:t>Готман</a:t>
            </a:r>
            <a:r>
              <a:rPr lang="ru-RU" sz="5600" b="1" dirty="0" smtClean="0"/>
              <a:t> А.Л., Знаменский В.В., Пономарев А.Б.).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10. Технологические осадки зданий и сооружений в зоне влияния подземного строительства.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Монография. Под ред. чл.-корр. РААСН Р.А.Мангушева. </a:t>
            </a:r>
            <a:r>
              <a:rPr lang="ru-RU" sz="5600" b="1" dirty="0" err="1" smtClean="0"/>
              <a:t>М.:Изд-во</a:t>
            </a:r>
            <a:r>
              <a:rPr lang="ru-RU" sz="5600" b="1" dirty="0" smtClean="0"/>
              <a:t> АСВ, 2017. – 168 с. (Никифорова Н.С.).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11. Устройство и реконструкция оснований и фундаментов на слабых и структурно-неустойчивых грунтах. Монография /Под ред. Р.А.Мангушева – СПб.: Изд-во «Лань», 2018. – 460 с. (Осокин А.И., </a:t>
            </a:r>
            <a:r>
              <a:rPr lang="ru-RU" sz="5600" b="1" dirty="0" err="1" smtClean="0"/>
              <a:t>Усманов</a:t>
            </a:r>
            <a:r>
              <a:rPr lang="ru-RU" sz="5600" b="1" dirty="0" smtClean="0"/>
              <a:t> Р.А.).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/>
              <a:t>12. Bases and Foundations on Weak Water-saturated Soils Euro-Asian Regions. </a:t>
            </a:r>
            <a:r>
              <a:rPr lang="ru-RU" sz="5600" b="1" dirty="0" smtClean="0"/>
              <a:t>Монография</a:t>
            </a:r>
            <a:r>
              <a:rPr lang="en-US" sz="5600" b="1" dirty="0" smtClean="0"/>
              <a:t>. Lambert  Academic Publishing. </a:t>
            </a:r>
            <a:r>
              <a:rPr lang="de-DE" sz="5600" b="1" dirty="0" err="1" smtClean="0"/>
              <a:t>Saarbrucken</a:t>
            </a:r>
            <a:r>
              <a:rPr lang="de-DE" sz="5600" b="1" dirty="0" smtClean="0"/>
              <a:t>,  Deutschland, 2014 – 450 p</a:t>
            </a:r>
            <a:r>
              <a:rPr lang="en-US" sz="5600" b="1" dirty="0" smtClean="0"/>
              <a:t>. (A. </a:t>
            </a:r>
            <a:r>
              <a:rPr lang="en-US" sz="5600" b="1" dirty="0" err="1" smtClean="0"/>
              <a:t>Osokin</a:t>
            </a:r>
            <a:r>
              <a:rPr lang="en-US" sz="5600" b="1" dirty="0" smtClean="0"/>
              <a:t>,, R. </a:t>
            </a:r>
            <a:r>
              <a:rPr lang="en-US" sz="5600" b="1" dirty="0" err="1" smtClean="0"/>
              <a:t>Usmanov</a:t>
            </a:r>
            <a:r>
              <a:rPr lang="en-US" sz="5600" b="1" dirty="0" smtClean="0"/>
              <a:t>).</a:t>
            </a:r>
            <a:endParaRPr lang="ru-RU" sz="5600" b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13. </a:t>
            </a:r>
            <a:r>
              <a:rPr lang="en-US" sz="5600" b="1" dirty="0" smtClean="0"/>
              <a:t>Pile Construction Technology. </a:t>
            </a:r>
            <a:r>
              <a:rPr lang="ru-RU" sz="5600" b="1" dirty="0" smtClean="0"/>
              <a:t>Монография</a:t>
            </a:r>
            <a:r>
              <a:rPr lang="en-US" sz="5600" b="1" dirty="0" smtClean="0"/>
              <a:t>. ASV Construction,  Stockholm, Sweden. 2015. – 228 p. (</a:t>
            </a:r>
            <a:r>
              <a:rPr lang="en-US" sz="5600" b="1" dirty="0" err="1" smtClean="0"/>
              <a:t>Ershov</a:t>
            </a:r>
            <a:r>
              <a:rPr lang="en-US" sz="5600" b="1" dirty="0" smtClean="0"/>
              <a:t> A.V., </a:t>
            </a:r>
            <a:r>
              <a:rPr lang="en-US" sz="5600" b="1" dirty="0" err="1" smtClean="0"/>
              <a:t>Osokin</a:t>
            </a:r>
            <a:r>
              <a:rPr lang="en-US" sz="5600" b="1" dirty="0" smtClean="0"/>
              <a:t> A.I.).</a:t>
            </a:r>
            <a:endParaRPr lang="ru-RU" sz="5600" b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/>
              <a:t>14. Геотехника Санкт-Петербурга. Опыт строительства на слабых грунтах. Изд-во «Ассоциация строительных вузов». Под ред. проф. Мангушева Р.А. / М., 2018. (Осокин А.И).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270" y="308919"/>
            <a:ext cx="10517659" cy="6672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Справочники и словари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5481" y="877330"/>
            <a:ext cx="11182865" cy="5832389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1.Жилые и общественные здания. Краткий справочник конструктора-проектировщика. Под ред.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Духовичного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Ю.А.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Колчунова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В.И. (Мангушев Р.А., Сахаров И.И. раздел 9 «Основания и фундаменты»).  Изд-во «Ассоциация строительных вузов», М., 2011, с. 212 – 245.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Справочник геотехника. Основания, фундаменты и подземные сооружения. Справочник под общей редакцией Ильичева В.А. и Мангушева Р.А. – М.: Изд-во АСВ, 2014 - 756 с. (Коллектив  авторов).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Справочник</a:t>
            </a:r>
            <a:r>
              <a:rPr lang="ru-RU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геотехника</a:t>
            </a:r>
            <a:r>
              <a:rPr lang="ru-RU" cap="all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Основания, фундаменты и подземные сооружения.  2-е издание, дополненное и переработанное. Справочник под общей редакцией Ильичева В.А. и Мангушева Р.А. – М.: Изд-во АСВ, 2016 - 1040 с. (Коллектив авторов).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Геотехнический терминологический русско-английский словарь. Изд-во АСВ, СПб – М. 2007 (Мангушев Р.А.)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Русско-английский словарь геотехнических терминов. Русско-английский строительный словарь по проектированию оснований, фундаментов и геотехнического исследования» 25000 слов и словосочетаний. Улан-Батор.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Изд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Tugchin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ach publishing  LLC, Beijing, China, 481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Мангушев Р.А, 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Нямдордж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Англо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русско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словарь геотехнических терминов.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Англо-русско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строительный словарь по проектированию оснований, фундаментов и геотехнического исследования» 25000 слов и словосочетаний. Улан-Батор.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Изд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Tugchin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ach publishing  LLC, Beijing, China, 481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Мангушев Р.А., 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Нямдордж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Фото отчет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SCN1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348" y="1260390"/>
            <a:ext cx="3569950" cy="257020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 descr="вид площад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67" y="1112107"/>
            <a:ext cx="3732730" cy="24923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 descr="DSCN43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330" y="296562"/>
            <a:ext cx="3447543" cy="245899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5351" y="3847241"/>
            <a:ext cx="3892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Строительство подземного объема 2-ой сцены  Мариинского театра  в Санкт-Петербурге</a:t>
            </a:r>
            <a:endParaRPr lang="ru-RU" b="1" dirty="0"/>
          </a:p>
        </p:txBody>
      </p:sp>
      <p:pic>
        <p:nvPicPr>
          <p:cNvPr id="1029" name="Picture 5" descr="DSCN38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1453" y="3064476"/>
            <a:ext cx="3440036" cy="232307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279924" y="4114801"/>
          <a:ext cx="2533136" cy="1705232"/>
        </p:xfrm>
        <a:graphic>
          <a:graphicData uri="http://schemas.openxmlformats.org/drawingml/2006/table">
            <a:tbl>
              <a:tblPr/>
              <a:tblGrid>
                <a:gridCol w="2533136"/>
              </a:tblGrid>
              <a:tr h="1705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Устройство фундаментов новых корпусов гостиница «Невский Палас» на Невском проспекте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07" y="4684152"/>
            <a:ext cx="3195027" cy="19884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115888"/>
            <a:ext cx="10484307" cy="360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ФОТО ОТЧЕТ                        </a:t>
            </a: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Геотехнические расчеты методом МКЭ</a:t>
            </a:r>
          </a:p>
        </p:txBody>
      </p:sp>
      <p:pic>
        <p:nvPicPr>
          <p:cNvPr id="37891" name="Picture 3" descr="расч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647911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отрывка -4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284539"/>
            <a:ext cx="63373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осадки Минс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3386" y="644579"/>
            <a:ext cx="5835534" cy="34098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894" name="Picture 7" descr="Плаксис -3д-схе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1734" y="4197350"/>
            <a:ext cx="537633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Grp="1" noChangeArrowheads="1"/>
          </p:cNvSpPr>
          <p:nvPr>
            <p:ph type="title"/>
          </p:nvPr>
        </p:nvSpPr>
        <p:spPr>
          <a:xfrm>
            <a:off x="2879124" y="556053"/>
            <a:ext cx="9312876" cy="766119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256008" name="Picture 8" descr="PDR_0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47467" y="1484314"/>
            <a:ext cx="4610100" cy="2592387"/>
          </a:xfrm>
        </p:spPr>
      </p:pic>
      <p:pic>
        <p:nvPicPr>
          <p:cNvPr id="256010" name="Picture 10" descr="PDR_00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47467" y="4211638"/>
            <a:ext cx="4705351" cy="2646362"/>
          </a:xfrm>
        </p:spPr>
      </p:pic>
      <p:pic>
        <p:nvPicPr>
          <p:cNvPr id="256012" name="Picture 12" descr="PDR_0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" y="2014538"/>
            <a:ext cx="7152217" cy="4024312"/>
          </a:xfrm>
        </p:spPr>
      </p:pic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3683454" y="479684"/>
            <a:ext cx="85085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Научно-техническое сопровождение устройства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подземного этажа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административного здания   на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пл. Островского)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060" y="333632"/>
            <a:ext cx="235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Фото отчет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6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3398107" y="0"/>
            <a:ext cx="8532741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Исследование влияния устройства буронабивных свай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типа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DDS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Double Rotary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 НДС грунта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использованием метода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СРТ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8056" name="Picture 8" descr="PDR_00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9185" y="2276476"/>
            <a:ext cx="4178300" cy="4176713"/>
          </a:xfrm>
          <a:ln>
            <a:solidFill>
              <a:schemeClr val="tx1"/>
            </a:solidFill>
          </a:ln>
        </p:spPr>
      </p:pic>
      <p:pic>
        <p:nvPicPr>
          <p:cNvPr id="258058" name="Picture 10" descr="PDR_00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88618" y="1270001"/>
            <a:ext cx="5471583" cy="3078163"/>
          </a:xfrm>
          <a:ln>
            <a:solidFill>
              <a:schemeClr val="tx1"/>
            </a:solidFill>
          </a:ln>
        </p:spPr>
      </p:pic>
      <p:pic>
        <p:nvPicPr>
          <p:cNvPr id="258060" name="Picture 12" descr="ТСЗ1 п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15048" y="1194272"/>
            <a:ext cx="2951493" cy="3337535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58061" name="Picture 13" descr="схема СРТкопировани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941201" y="4508501"/>
            <a:ext cx="2573867" cy="2189163"/>
          </a:xfr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58064" name="Picture 16" descr="PDR_00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8728" y="4521200"/>
            <a:ext cx="4155017" cy="23368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29303" y="216927"/>
            <a:ext cx="214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Фото отчет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2692" y="222423"/>
            <a:ext cx="9189308" cy="1052513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ru-RU" sz="14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Разработка вариантов  фундаментов и укрепления слабых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заторфованных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грунтов под олимпийские объекты в Имеретинской долине  г. Большое Сочи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(Мангушев Р.А., Сахаров И.И.,  Захаров М.С.)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3174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389314" y="1411372"/>
          <a:ext cx="9287822" cy="5137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Документ" r:id="rId4" imgW="10392745" imgH="6413232" progId="Word.Document.8">
                  <p:embed/>
                </p:oleObj>
              </mc:Choice>
              <mc:Fallback>
                <p:oleObj name="Документ" r:id="rId4" imgW="10392745" imgH="641323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314" y="1411372"/>
                        <a:ext cx="9287822" cy="5137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8919" y="488777"/>
            <a:ext cx="2323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Фото отчет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632" y="274639"/>
            <a:ext cx="9572368" cy="77787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Рекомендации по типизация оснований по видам грунтовых толщ при  застройке квартала «Мирный»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подготовке Зимней Олимпиады 2014  в Сочи  (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проф.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Мангушев Р.А., Сахаров И.И., Захаров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М.С.)</a:t>
            </a:r>
          </a:p>
        </p:txBody>
      </p:sp>
      <p:graphicFrame>
        <p:nvGraphicFramePr>
          <p:cNvPr id="3164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30995" y="1270000"/>
          <a:ext cx="10341805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Документ" r:id="rId4" imgW="10218885" imgH="6978989" progId="Word.Document.8">
                  <p:embed/>
                </p:oleObj>
              </mc:Choice>
              <mc:Fallback>
                <p:oleObj name="Документ" r:id="rId4" imgW="10218885" imgH="6978989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95" y="1270000"/>
                        <a:ext cx="10341805" cy="55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8547" y="241642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Фото отчет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3994" y="1"/>
            <a:ext cx="10515600" cy="7784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 научной школы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7978" y="679622"/>
            <a:ext cx="921402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МАНГУШЕВ РАШИД АБДУЛЛОВИЧ</a:t>
            </a:r>
            <a:r>
              <a:rPr lang="ru-RU" sz="2000" dirty="0" smtClean="0">
                <a:solidFill>
                  <a:srgbClr val="002060"/>
                </a:solidFill>
              </a:rPr>
              <a:t>, член-корреспондент РААСН, доктор технических наук, </a:t>
            </a:r>
            <a:r>
              <a:rPr lang="ru-RU" sz="2000" dirty="0">
                <a:solidFill>
                  <a:srgbClr val="002060"/>
                </a:solidFill>
              </a:rPr>
              <a:t>профессор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>
                <a:solidFill>
                  <a:srgbClr val="002060"/>
                </a:solidFill>
              </a:rPr>
              <a:t>Заслуженный работник высшего образования РФ, Почетный работник высшего профессионального образования </a:t>
            </a:r>
            <a:r>
              <a:rPr lang="ru-RU" sz="2000" dirty="0" smtClean="0">
                <a:solidFill>
                  <a:srgbClr val="002060"/>
                </a:solidFill>
              </a:rPr>
              <a:t>, Лауреат Премии Правительства Санкт-Петербурга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Сведения об образовании и основных этапах профессиональной деятельности: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Окончил Ленинградский инженерно-строительный институт (ЛИСИ)  в 1973 г. по специальности «инженер-строитель».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1980 г. защитил кандидатскую диссертацию по теме «Исследование деформаций оснований стальных вертикальных цилиндрических резервуаров (в условиях слабых грунтов)».  Избран на должность доцента в 1986 г.  В 1988 г. присвоено звание доцента.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1993 г. защитил докторскую диссертацию. Тема докторской диссертации: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«Принципы формирования застройки с учетом разнотипности зданий и напластования грунтов, определяющих выбор фундаментов».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Избран на должность профессора в 1994 г.  Получил звание профессора в 1996 г.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Член-корреспондент государственной Российской академии архитектуры и строительных наук (РААСН) в с 2011 г.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 2001 г. и по настоящее время  - заведующий кафедрой геотехники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СПбГАСУ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Мои документы\ФОТОГРАФИИ\Портреты\Мои фото\РА М Пари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62" y="811217"/>
            <a:ext cx="2497009" cy="296731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08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4697" y="0"/>
            <a:ext cx="10515600" cy="7469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Руководитель научной школы Мангушев  </a:t>
            </a:r>
            <a:r>
              <a:rPr lang="ru-RU" sz="2800" b="1" dirty="0" err="1" smtClean="0">
                <a:solidFill>
                  <a:srgbClr val="002060"/>
                </a:solidFill>
              </a:rPr>
              <a:t>Рашид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Абдуллович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1500" y="1283545"/>
            <a:ext cx="79999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D:\Мои документы\ФОТОГРАФИИ\Портреты\Мои фото\РА М Пари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21" y="864974"/>
            <a:ext cx="2100446" cy="24960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310714" y="687828"/>
            <a:ext cx="98812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Основные научные достижения: </a:t>
            </a:r>
          </a:p>
          <a:p>
            <a:pPr lvl="0"/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Автор и соавтор более 270 научных печатных трудов,  включая  9  монографий,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12 авторских свидетельств на изобретения и патенты, 4 учебников и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10 федеральных учебных пособий, составитель 11 учебно-методических пособий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студентов строительных специальностей.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 время работы в университете подготовил 1 доктора и 12 кандидатов технических наук.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Членом редколлегий 4 научно-технических строительных журналов, входящих в рекомендованный список ВАК. Участник и докладчик на многих региональных, общероссийских и международных научных конференциях (с  2005 по 2018 – руководитель, генеральный докладчик, докладчик, руководитель секций, участник 32 конференций).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 научной  редакцией  профессора Мангушева Р.А. выпущено: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- 12  межвузовских сборников трудов по механике грунтов, основаниям и фундаментам, геотехнике.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- 24 выпуска  журнала «Вестник гражданских инженеров», включенного в перечень изданий рекомендуемых ВАК (научный редактор раздела «Геотехника»).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Вице-Президентом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Российского и членом международного комитетов по механике грунтов и фундаментостроению  (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РОМГГиФ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ISSMFE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),  членом комиссий по строительству на слабых грунтах и развития мегаполисов  международного геотехнического общества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ISSMFE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).  Член градостроительного Совета и Совета по сохранению культурного наследия при Правительстве Санкт-Петербурга. Заместитель председателя научно-технического совета по геотехнике РААСН, член научного совета строительного отделения РААСН.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Творческий коллектив научной школы: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41405" y="1198606"/>
          <a:ext cx="11450595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027"/>
                <a:gridCol w="5457568"/>
              </a:tblGrid>
              <a:tr h="5128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Усманов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Р.А. ,  д.т.н., профессор</a:t>
                      </a:r>
                    </a:p>
                    <a:p>
                      <a:pPr lvl="0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Сахаров И.И.,  д.т.н., профессор</a:t>
                      </a:r>
                    </a:p>
                    <a:p>
                      <a:pPr lvl="0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Ананьев А.А.,  к.т.н., доцент             </a:t>
                      </a:r>
                    </a:p>
                    <a:p>
                      <a:pPr lvl="0"/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Заводчикова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М.Б.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к.г.м.н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., доцент </a:t>
                      </a:r>
                    </a:p>
                    <a:p>
                      <a:pPr lvl="0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Кондратьева Л.Н. ,  д.т.н., профессор</a:t>
                      </a:r>
                    </a:p>
                    <a:p>
                      <a:pPr lvl="0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Конюшков В.В.  к.т.н., доцент </a:t>
                      </a:r>
                    </a:p>
                    <a:p>
                      <a:pPr lvl="0"/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Кузнецов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А.В. ,к.т.н., </a:t>
                      </a: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доцент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Осокин А.И., к.т.н., доцент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Ланько С.В., к.т.н., доцент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Сапин Д.А., к.т.н., доцент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Татаринов С.В., к.т.н.,</a:t>
                      </a:r>
                      <a:r>
                        <a:rPr lang="ru-RU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доцент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Парамонов М.В., к.т.н. доцент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endParaRPr lang="ru-RU" sz="2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Городнова Е.В., к.т.н., доцент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Ершов А.В. - ст. преподаватель</a:t>
                      </a:r>
                    </a:p>
                    <a:p>
                      <a:pPr lvl="0"/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Ремизова Н.В. - ст. преподаватель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Дьяконов И.П. - ст. преподаватель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Колесник Д.С. – аспирант</a:t>
                      </a:r>
                    </a:p>
                    <a:p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Гурский 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А.В., </a:t>
                      </a: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к.т.н.</a:t>
                      </a:r>
                    </a:p>
                    <a:p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Ермолаев</a:t>
                      </a:r>
                      <a:r>
                        <a:rPr lang="ru-RU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В.А. , к.т.н.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Игошин А.В., инженер</a:t>
                      </a:r>
                    </a:p>
                    <a:p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Маняхин И.В., инженер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Ефимов В.О. - аспирант</a:t>
                      </a:r>
                    </a:p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29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1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Основные направления деятельности: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22" y="753762"/>
            <a:ext cx="11969578" cy="5931243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а)  Разработка научно-практических  мероприятий по повышению эффективности и безопасной работоспособности стальных вертикальных цилиндрических резервуаров на слабых грунтах.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б) Разработка научных и практических принципов формирования застройки кварталов  и выбора эффективных фундаментов в условиях разнотипности зданий и разнообразия напластования грунтов.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в) Исследование работы свай в грунте, выполненных по новым современным технологиям: особенности технологий изготовления и их взаимодействие с грунтовым массивом.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г) Разработка теоретических и практических основ устройства котлованов и подземных частей зданий в условиях плотной застройки г. Санкт-Петербурга;</a:t>
            </a:r>
          </a:p>
          <a:p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) Расчетный анализ и геотехническое обоснование новых видов ограждений подземного пространства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е) Геотехнический мониторинг и научно-техническое сопровождение за проведением работ нулевого цикла для зданий и сооружений г. Санкт-Петербурга;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ж) Научно-техническое обоснование методов инженерной подготовки и обеспечения безопасности склонов и откосов;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з) Научно-исследовательские полевые и теоретические работы по изучению влияния новых технологий устройства буронабивных и буроинъекционных свай на напряженно-деформированное состояние окружающего массива грунта.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и) Исследование влияния техногенных воздействий на дополнительные осадки зданий и сооружений. Учет влияния технологической составляющей осадки при проектировании фундаментов.</a:t>
            </a: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к) Исследование взаимодействия композитных свай с промерзающими и вечномерзлыми грунтами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7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33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Сведения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о выполненных научно-исследовательских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работах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920" y="741405"/>
            <a:ext cx="11306432" cy="582003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b="1" dirty="0" smtClean="0"/>
              <a:t>Разработка и совершенствование научно-методических основ устройства ограждений котлованов и их влияние на осадку зданий соседней застройки </a:t>
            </a:r>
            <a:r>
              <a:rPr lang="ru-RU" sz="7200" dirty="0" smtClean="0"/>
              <a:t>выполнена по тематическому плану НИР </a:t>
            </a:r>
            <a:r>
              <a:rPr lang="ru-RU" sz="7200" dirty="0" err="1" smtClean="0"/>
              <a:t>СПбГАСУ</a:t>
            </a:r>
            <a:r>
              <a:rPr lang="ru-RU" sz="7200" dirty="0" smtClean="0"/>
              <a:t> Министерства образования и науки РФ (Код темы по рубрикатору ГРНТИ:  67.11.29) - научный руководитель НИР.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b="1" dirty="0" smtClean="0"/>
              <a:t>Разработка и совершенствование научно-методических основ изысканий, проектирования и строительства в сложных грунтовых условиях.  </a:t>
            </a:r>
            <a:r>
              <a:rPr lang="ru-RU" sz="7200" dirty="0" smtClean="0"/>
              <a:t>выполнена по тематическому плану НИР </a:t>
            </a:r>
            <a:r>
              <a:rPr lang="ru-RU" sz="7200" dirty="0" err="1" smtClean="0"/>
              <a:t>СПбГАСУ</a:t>
            </a:r>
            <a:r>
              <a:rPr lang="ru-RU" sz="7200" dirty="0" smtClean="0"/>
              <a:t> Министерства образования и науки РФ (Код темы по рубрикатору ГРНТИ:  67.11.29) - научный руководитель НИР.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Инициативные НИР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 расчетный анализ и геотехническое обоснование нового вида ограждения подземного пространства под здание второй сцены Мариинского театра (руководитель работы Мангушев Р.А.);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в)  геотехнический мониторинг за проведением работ нулевого цикла для зданий и сооружений г. Санкт-Петербурга;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г)  научно-техническое обоснование методов инженерной подготовки под комплекс олимпийских объектов в Имеретинской низменности г. Большое Сочи;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6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 научно-техническое обоснование методов инженерной подготовки и устройства фундаментов под вторую очередь Морского порта г. Санкт-Петербурга (проект «Морской фасад Санкт-Петербурга);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е)  научно-исследовательские полевые и теоретические работы по изучению влияния новых технологий устройства буронабивных и буроинъекционных свай на напряженно-деформированное состояние окружающего массива грунта.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ж) теоретические и экспериментальные исследования  учета влияния технологического воздействия на развитие дополнительных  осадок соседних зданий и сооружений. </a:t>
            </a:r>
          </a:p>
          <a:p>
            <a:endParaRPr lang="ru-RU" sz="6000" b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sz="24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4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06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Результативность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работы научной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школы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за  период 2013-18 гг.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0130"/>
              </p:ext>
            </p:extLst>
          </p:nvPr>
        </p:nvGraphicFramePr>
        <p:xfrm>
          <a:off x="701457" y="1161535"/>
          <a:ext cx="10716185" cy="529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7182"/>
                <a:gridCol w="1869003"/>
              </a:tblGrid>
              <a:tr h="759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Количество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22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защищенных диссертаций участниками научной школы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докторских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 кандидатских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изданных монографиях в рамках научной школы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122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сведения об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опубликованных статьях: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изданиях по перечню ВАК;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зарубежных изданиях;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участии в конкурсах на получение грантов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3/2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2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полученных патентов и свидетельств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00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участии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научных 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конференциях, форумах, симпозиумах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Международных;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Всероссийских.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53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Результаты внедрения научных разработок ученых школы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 практике и на предприятиях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4768293"/>
          </a:xfrm>
        </p:spPr>
        <p:txBody>
          <a:bodyPr/>
          <a:lstStyle/>
          <a:p>
            <a:r>
              <a:rPr lang="ru-RU" dirty="0" smtClean="0"/>
              <a:t>выполнено более 200 научно-технических заключений и научно-технических отчетов по проектированию и строительству оснований и фундаментов и подземных сооружений. </a:t>
            </a:r>
          </a:p>
          <a:p>
            <a:r>
              <a:rPr lang="ru-RU" dirty="0" smtClean="0"/>
              <a:t>Выполнение научно-технического обоснования и сопровождения строительства таких объектов как подземная часть 2-ой сцены Мариинского государственного академического театра, реконструкция подземной части академического большого драматического театра им. Г.Товстоногова в Санкт-Петербурге, подземной части многофункционального комплекса зданий Газпрома «</a:t>
            </a:r>
            <a:r>
              <a:rPr lang="ru-RU" dirty="0" err="1" smtClean="0"/>
              <a:t>Лахта</a:t>
            </a:r>
            <a:r>
              <a:rPr lang="ru-RU" dirty="0" smtClean="0"/>
              <a:t> -2» и многих  жилых, граждански и промышленных  объектов Санкт-Петербурга и России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31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756" y="222422"/>
            <a:ext cx="10921313" cy="9638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Научное сопровождение крупных проектов и строек.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0768" y="864972"/>
            <a:ext cx="10735962" cy="55111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а) Расчетный анализ, геотехническое обоснование и научное сопровождение строительства нового вида ограждения подземного пространства под здание второй сцены Мариинского театра (руководитель работы д.т.н., профессор Мангушев Р.А.);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в) Геотехнический мониторинг за проведением работ нулевого цикла для зданий и сооружений г. Санкт-Петербурга, в том числе 2 здания гостиницы «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Коринтия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»- «Невский Паллас (Невский 55 и 59) – 4 работы (руководитель работ  д.т.н., профессор Мангушев Р.А. );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г) Научно-техническое обоснование методов инженерной подготовки под комплекс олимпийских объектов в Имеретинской низменности г. Большое Сочи (руководитель работ д.т.н., профессор  Мангушев Р.А. );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 Научно-техническое обоснование методов инженерной подготовки и устройства фундаментов под вторую очередь Морского порта г. Санкт-Петербурга (проект «Морской фасад Санкт-Петербурга) (руководитель работ д.т.н., профессор  Мангушев Р.А. );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е) Теоретические и полевые исследования,  проектирование и мониторинг при устройстве  оснований и фундаментов стальных вертикальных цилиндрических резервуаров на нефтеперерабатывающих и нефтедобывающих предприятиях Западной Сибири, Литвы, г. Одессы, Санкт-Петербурга и Ленинградской области (научный руководитель и руководитель работ д.т.н., профессор  Мангушев Р.А.).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2401</Words>
  <Application>Microsoft Office PowerPoint</Application>
  <PresentationFormat>Произвольный</PresentationFormat>
  <Paragraphs>169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Документ</vt:lpstr>
      <vt:lpstr>НАУЧНАЯ ШКОЛА  Конструкции и технологии устройства фундаментов и подземных сооружений</vt:lpstr>
      <vt:lpstr>Руководитель научной школы</vt:lpstr>
      <vt:lpstr>Руководитель научной школы Мангушев  Рашид  Абдуллович </vt:lpstr>
      <vt:lpstr>Творческий коллектив научной школы: </vt:lpstr>
      <vt:lpstr>Основные направления деятельности: </vt:lpstr>
      <vt:lpstr>Сведения о выполненных научно-исследовательских работах </vt:lpstr>
      <vt:lpstr>Результативность работы научной школы за  период 2013-18 гг.</vt:lpstr>
      <vt:lpstr>Результаты внедрения научных разработок ученых школы в практике и на предприятиях </vt:lpstr>
      <vt:lpstr>Научное сопровождение крупных проектов и строек. </vt:lpstr>
      <vt:lpstr>Авторские свидетельства на изобретения и патенты </vt:lpstr>
      <vt:lpstr>Изданные  монографии  </vt:lpstr>
      <vt:lpstr>Справочники и словари </vt:lpstr>
      <vt:lpstr>Фото отчет</vt:lpstr>
      <vt:lpstr>ФОТО ОТЧЕТ                        Геотехнические расчеты методом МКЭ</vt:lpstr>
      <vt:lpstr>  </vt:lpstr>
      <vt:lpstr>Исследование влияния устройства буронабивных свай  типа DDS и Double Rotary на НДС грунта  с использованием метода СРТ</vt:lpstr>
      <vt:lpstr> Разработка вариантов  фундаментов и укрепления слабых заторфованных грунтов под олимпийские объекты в Имеретинской долине  г. Большое Сочи (Мангушев Р.А., Сахаров И.И.,  Захаров М.С.) </vt:lpstr>
      <vt:lpstr>Рекомендации по типизация оснований по видам грунтовых толщ при  застройке квартала «Мирный» пр подготовке Зимней Олимпиады 2014  в Сочи  (проф. Мангушев Р.А., Сахаров И.И., Захаров М.С.)</vt:lpstr>
    </vt:vector>
  </TitlesOfParts>
  <Company>СПбГАСУ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Антропова Екатерина Вячеславовна</dc:creator>
  <cp:lastModifiedBy>Лукманова Наталия Борисовна</cp:lastModifiedBy>
  <cp:revision>17</cp:revision>
  <dcterms:created xsi:type="dcterms:W3CDTF">2018-04-24T14:35:02Z</dcterms:created>
  <dcterms:modified xsi:type="dcterms:W3CDTF">2018-10-23T07:05:23Z</dcterms:modified>
</cp:coreProperties>
</file>