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8" r:id="rId3"/>
    <p:sldId id="257" r:id="rId4"/>
    <p:sldId id="266" r:id="rId5"/>
    <p:sldId id="261" r:id="rId6"/>
    <p:sldId id="269" r:id="rId7"/>
    <p:sldId id="263" r:id="rId8"/>
    <p:sldId id="270" r:id="rId9"/>
    <p:sldId id="260" r:id="rId10"/>
    <p:sldId id="262" r:id="rId11"/>
    <p:sldId id="259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72" r:id="rId20"/>
    <p:sldId id="268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1" autoAdjust="0"/>
    <p:restoredTop sz="94660"/>
  </p:normalViewPr>
  <p:slideViewPr>
    <p:cSldViewPr snapToGrid="0">
      <p:cViewPr>
        <p:scale>
          <a:sx n="76" d="100"/>
          <a:sy n="76" d="100"/>
        </p:scale>
        <p:origin x="-6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41B02-D31C-4936-B615-594B6A60AADE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0CE29-B025-4BCE-A4DA-5211570C3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9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CE29-B025-4BCE-A4DA-5211570C3E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2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0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3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5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204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45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16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09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90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0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67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13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5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8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0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6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5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6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9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3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34" y="1204369"/>
            <a:ext cx="10515600" cy="36807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ШКОЛА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</a:rPr>
              <a:t>Современные методы расчета, конструирования и определения ресурса дорожных и мостовых </a:t>
            </a:r>
            <a:r>
              <a:rPr lang="ru-RU" dirty="0" smtClean="0">
                <a:solidFill>
                  <a:srgbClr val="002060"/>
                </a:solidFill>
              </a:rPr>
              <a:t>сооружений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224" y="-24447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Фотоотчет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5000" y="842876"/>
            <a:ext cx="11023600" cy="1493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400" b="1" dirty="0" smtClean="0"/>
              <a:t>Динамические испытания и исследования Дворцового моста</a:t>
            </a:r>
            <a:r>
              <a:rPr lang="ru-RU" sz="2400" dirty="0" smtClean="0"/>
              <a:t>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/>
              <a:t>через реку Неву от воздействия обращающихся временных нагрузок с целью определения фактических режимов загруженности и остаточного ресурса конструкции </a:t>
            </a:r>
            <a:br>
              <a:rPr lang="ru-RU" sz="2400" dirty="0" smtClean="0"/>
            </a:br>
            <a:r>
              <a:rPr lang="ru-RU" sz="2800" b="1" dirty="0" smtClean="0"/>
              <a:t> </a:t>
            </a:r>
            <a:r>
              <a:rPr lang="ru-RU" sz="1800" dirty="0" smtClean="0"/>
              <a:t>(Быстров В.А., </a:t>
            </a:r>
            <a:r>
              <a:rPr lang="ru-RU" sz="1800" dirty="0" err="1" smtClean="0"/>
              <a:t>Ярошутин</a:t>
            </a:r>
            <a:r>
              <a:rPr lang="ru-RU" sz="1800" dirty="0" smtClean="0"/>
              <a:t> Д.А., </a:t>
            </a:r>
            <a:r>
              <a:rPr lang="ru-RU" sz="1800" dirty="0" err="1" smtClean="0"/>
              <a:t>Корныльев</a:t>
            </a:r>
            <a:r>
              <a:rPr lang="ru-RU" sz="1800" dirty="0" smtClean="0"/>
              <a:t> Е.Н., </a:t>
            </a:r>
            <a:r>
              <a:rPr lang="ru-RU" sz="1800" dirty="0" err="1" smtClean="0"/>
              <a:t>Даляев</a:t>
            </a:r>
            <a:r>
              <a:rPr lang="ru-RU" sz="1800" dirty="0" smtClean="0"/>
              <a:t> Н.Ю.)</a:t>
            </a:r>
            <a:endParaRPr lang="ru-RU" sz="2400" dirty="0"/>
          </a:p>
        </p:txBody>
      </p:sp>
      <p:pic>
        <p:nvPicPr>
          <p:cNvPr id="6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906"/>
          <a:stretch>
            <a:fillRect/>
          </a:stretch>
        </p:blipFill>
        <p:spPr>
          <a:xfrm>
            <a:off x="1817936" y="2524227"/>
            <a:ext cx="8246888" cy="3541391"/>
          </a:xfrm>
        </p:spPr>
      </p:pic>
      <p:sp>
        <p:nvSpPr>
          <p:cNvPr id="7" name="TextBox 6"/>
          <p:cNvSpPr txBox="1"/>
          <p:nvPr/>
        </p:nvSpPr>
        <p:spPr>
          <a:xfrm>
            <a:off x="990600" y="6065618"/>
            <a:ext cx="1041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Расчетно-экспериментальная методика определения ресурса конструкций эксплуатируемых металлических  и сталежелезобетонных автодорожных и городских мостов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1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35000" y="202190"/>
            <a:ext cx="11023600" cy="1493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400" b="1" dirty="0" smtClean="0"/>
              <a:t>Динамические испытания и исследования Дворцового моста</a:t>
            </a:r>
            <a:r>
              <a:rPr lang="ru-RU" sz="2400" dirty="0" smtClean="0"/>
              <a:t>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/>
              <a:t>через реку Неву от воздействия обращающихся временных нагрузок с целью определения фактических режимов загруженности и остаточного ресурса конструкции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Содержимое 3" descr="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437" t="18994"/>
          <a:stretch/>
        </p:blipFill>
        <p:spPr>
          <a:xfrm>
            <a:off x="1907174" y="1880780"/>
            <a:ext cx="7967369" cy="4799420"/>
          </a:xfrm>
        </p:spPr>
      </p:pic>
      <p:sp>
        <p:nvSpPr>
          <p:cNvPr id="9" name="TextBox 8"/>
          <p:cNvSpPr txBox="1"/>
          <p:nvPr/>
        </p:nvSpPr>
        <p:spPr>
          <a:xfrm>
            <a:off x="3184899" y="1511448"/>
            <a:ext cx="592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Основные этапы расчетно-экспериментальной методики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26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77218" y="10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/>
              <a:t>Определение спектра фактической нагруженности КД и его гармонический анализ</a:t>
            </a:r>
            <a:endParaRPr lang="ru-RU" sz="2400" b="1" dirty="0"/>
          </a:p>
        </p:txBody>
      </p:sp>
      <p:pic>
        <p:nvPicPr>
          <p:cNvPr id="7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576"/>
          <a:stretch>
            <a:fillRect/>
          </a:stretch>
        </p:blipFill>
        <p:spPr>
          <a:xfrm>
            <a:off x="2881860" y="1066875"/>
            <a:ext cx="6936925" cy="2970237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860" y="4037112"/>
            <a:ext cx="69039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7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1201400" cy="11430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/>
              <a:t>Мосты запроектированные, построенные и испытанные </a:t>
            </a:r>
            <a:br>
              <a:rPr lang="ru-RU" sz="2200" b="1" dirty="0" smtClean="0"/>
            </a:br>
            <a:r>
              <a:rPr lang="ru-RU" sz="2200" b="1" dirty="0" smtClean="0"/>
              <a:t>по результатам НИР кафедры: преподавателей, аспирантов и студентов</a:t>
            </a:r>
            <a:br>
              <a:rPr lang="ru-RU" sz="2200" b="1" dirty="0" smtClean="0"/>
            </a:br>
            <a:r>
              <a:rPr lang="ru-RU" sz="2400" b="1" dirty="0" smtClean="0"/>
              <a:t> </a:t>
            </a:r>
            <a:r>
              <a:rPr lang="ru-RU" sz="1600" dirty="0" smtClean="0"/>
              <a:t>(</a:t>
            </a:r>
            <a:r>
              <a:rPr lang="ru-RU" sz="1600" dirty="0" err="1" smtClean="0"/>
              <a:t>Быстров</a:t>
            </a:r>
            <a:r>
              <a:rPr lang="ru-RU" sz="1600" dirty="0" smtClean="0"/>
              <a:t> В.А., </a:t>
            </a:r>
            <a:r>
              <a:rPr lang="ru-RU" sz="1600" dirty="0" err="1" smtClean="0"/>
              <a:t>Димов</a:t>
            </a:r>
            <a:r>
              <a:rPr lang="ru-RU" sz="1600" dirty="0" smtClean="0"/>
              <a:t> А.М., </a:t>
            </a:r>
            <a:r>
              <a:rPr lang="ru-RU" sz="1600" dirty="0" err="1" smtClean="0"/>
              <a:t>Корныльев</a:t>
            </a:r>
            <a:r>
              <a:rPr lang="ru-RU" sz="1600" dirty="0" smtClean="0"/>
              <a:t> Е.Н., </a:t>
            </a:r>
            <a:r>
              <a:rPr lang="ru-RU" sz="1600" dirty="0" err="1" smtClean="0"/>
              <a:t>Ярошутин</a:t>
            </a:r>
            <a:r>
              <a:rPr lang="ru-RU" sz="1600" dirty="0" smtClean="0"/>
              <a:t> Д.А., </a:t>
            </a:r>
            <a:r>
              <a:rPr lang="ru-RU" sz="1600" dirty="0" err="1" smtClean="0"/>
              <a:t>Супоницкий</a:t>
            </a:r>
            <a:r>
              <a:rPr lang="ru-RU" sz="1600" dirty="0" smtClean="0"/>
              <a:t> С.З., </a:t>
            </a:r>
            <a:r>
              <a:rPr lang="ru-RU" sz="1600" dirty="0" err="1" smtClean="0"/>
              <a:t>Судомоин</a:t>
            </a:r>
            <a:r>
              <a:rPr lang="ru-RU" sz="1600" dirty="0" smtClean="0"/>
              <a:t> А.С.)</a:t>
            </a:r>
            <a:endParaRPr lang="ru-RU" sz="2400" dirty="0"/>
          </a:p>
        </p:txBody>
      </p:sp>
      <p:pic>
        <p:nvPicPr>
          <p:cNvPr id="10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6532" y="1546034"/>
            <a:ext cx="7379010" cy="4261029"/>
          </a:xfrm>
        </p:spPr>
      </p:pic>
      <p:sp>
        <p:nvSpPr>
          <p:cNvPr id="11" name="TextBox 10"/>
          <p:cNvSpPr txBox="1"/>
          <p:nvPr/>
        </p:nvSpPr>
        <p:spPr>
          <a:xfrm>
            <a:off x="1194099" y="5896911"/>
            <a:ext cx="9757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Арочный мост через протоку в Приморском парке Санкт-Петербурга </a:t>
            </a:r>
            <a:br>
              <a:rPr lang="ru-RU" b="1" dirty="0" smtClean="0"/>
            </a:br>
            <a:r>
              <a:rPr lang="ru-RU" b="1" dirty="0" smtClean="0"/>
              <a:t>из древесно-пластиковых труб. </a:t>
            </a:r>
            <a:r>
              <a:rPr lang="ru-RU" b="1" dirty="0"/>
              <a:t>П</a:t>
            </a:r>
            <a:r>
              <a:rPr lang="ru-RU" b="1" dirty="0" smtClean="0"/>
              <a:t>остроен по проекту и патенту  доцента кафедры А.М. </a:t>
            </a:r>
            <a:r>
              <a:rPr lang="ru-RU" b="1" dirty="0" err="1" smtClean="0"/>
              <a:t>Димова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089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1201400" cy="11430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/>
              <a:t>Мосты запроектированные, построенные и испытанные </a:t>
            </a:r>
            <a:br>
              <a:rPr lang="ru-RU" sz="2200" b="1" dirty="0" smtClean="0"/>
            </a:br>
            <a:r>
              <a:rPr lang="ru-RU" sz="2200" b="1" dirty="0" smtClean="0"/>
              <a:t>по результатам НИР кафедры: преподавателей, аспирантов и студентов</a:t>
            </a:r>
            <a:br>
              <a:rPr lang="ru-RU" sz="2200" b="1" dirty="0" smtClean="0"/>
            </a:br>
            <a:r>
              <a:rPr lang="ru-RU" sz="2400" b="1" dirty="0" smtClean="0"/>
              <a:t> </a:t>
            </a:r>
            <a:r>
              <a:rPr lang="ru-RU" sz="1600" dirty="0" smtClean="0"/>
              <a:t>(</a:t>
            </a:r>
            <a:r>
              <a:rPr lang="ru-RU" sz="1600" dirty="0" err="1" smtClean="0"/>
              <a:t>Быстров</a:t>
            </a:r>
            <a:r>
              <a:rPr lang="ru-RU" sz="1600" dirty="0" smtClean="0"/>
              <a:t> В.А., </a:t>
            </a:r>
            <a:r>
              <a:rPr lang="ru-RU" sz="1600" dirty="0" err="1" smtClean="0"/>
              <a:t>Димов</a:t>
            </a:r>
            <a:r>
              <a:rPr lang="ru-RU" sz="1600" dirty="0" smtClean="0"/>
              <a:t> А.М., </a:t>
            </a:r>
            <a:r>
              <a:rPr lang="ru-RU" sz="1600" dirty="0" err="1" smtClean="0"/>
              <a:t>Корныльев</a:t>
            </a:r>
            <a:r>
              <a:rPr lang="ru-RU" sz="1600" dirty="0" smtClean="0"/>
              <a:t> Е.Н., </a:t>
            </a:r>
            <a:r>
              <a:rPr lang="ru-RU" sz="1600" dirty="0" err="1" smtClean="0"/>
              <a:t>Ярошутин</a:t>
            </a:r>
            <a:r>
              <a:rPr lang="ru-RU" sz="1600" dirty="0" smtClean="0"/>
              <a:t> Д.А., </a:t>
            </a:r>
            <a:r>
              <a:rPr lang="ru-RU" sz="1600" dirty="0" err="1" smtClean="0"/>
              <a:t>Супоницкий</a:t>
            </a:r>
            <a:r>
              <a:rPr lang="ru-RU" sz="1600" dirty="0" smtClean="0"/>
              <a:t> С.З., </a:t>
            </a:r>
            <a:r>
              <a:rPr lang="ru-RU" sz="1600" dirty="0" err="1" smtClean="0"/>
              <a:t>Судомоин</a:t>
            </a:r>
            <a:r>
              <a:rPr lang="ru-RU" sz="1600" dirty="0" smtClean="0"/>
              <a:t> А.С.)</a:t>
            </a:r>
            <a:endParaRPr lang="ru-RU" sz="2400" dirty="0"/>
          </a:p>
        </p:txBody>
      </p:sp>
      <p:pic>
        <p:nvPicPr>
          <p:cNvPr id="6" name="Содержимое 6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2960" y="1600506"/>
            <a:ext cx="7200800" cy="4420782"/>
          </a:xfrm>
        </p:spPr>
      </p:pic>
      <p:sp>
        <p:nvSpPr>
          <p:cNvPr id="7" name="TextBox 6"/>
          <p:cNvSpPr txBox="1"/>
          <p:nvPr/>
        </p:nvSpPr>
        <p:spPr>
          <a:xfrm>
            <a:off x="2237160" y="6021288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Реконструированный по инновационному проекту, испытанный кафедрой  и АО «Институт «</a:t>
            </a:r>
            <a:r>
              <a:rPr lang="ru-RU" b="1" dirty="0" err="1" smtClean="0"/>
              <a:t>СтройПроект</a:t>
            </a:r>
            <a:r>
              <a:rPr lang="ru-RU" b="1" dirty="0" smtClean="0"/>
              <a:t>»  СТЖБ мост через </a:t>
            </a:r>
            <a:r>
              <a:rPr lang="ru-RU" b="1" dirty="0" err="1" smtClean="0"/>
              <a:t>Сайменский</a:t>
            </a:r>
            <a:r>
              <a:rPr lang="ru-RU" b="1" dirty="0" smtClean="0"/>
              <a:t> канал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20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1201400" cy="11430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/>
              <a:t>Мосты запроектированные, построенные и испытанные </a:t>
            </a:r>
            <a:br>
              <a:rPr lang="ru-RU" sz="2200" b="1" dirty="0" smtClean="0"/>
            </a:br>
            <a:r>
              <a:rPr lang="ru-RU" sz="2200" b="1" dirty="0" smtClean="0"/>
              <a:t>по результатам НИР кафедры: преподавателей, аспирантов и студентов</a:t>
            </a:r>
            <a:br>
              <a:rPr lang="ru-RU" sz="2200" b="1" dirty="0" smtClean="0"/>
            </a:br>
            <a:r>
              <a:rPr lang="ru-RU" sz="2400" b="1" dirty="0" smtClean="0"/>
              <a:t> </a:t>
            </a:r>
            <a:r>
              <a:rPr lang="ru-RU" sz="1600" dirty="0" smtClean="0"/>
              <a:t>(</a:t>
            </a:r>
            <a:r>
              <a:rPr lang="ru-RU" sz="1600" dirty="0" err="1" smtClean="0"/>
              <a:t>Быстров</a:t>
            </a:r>
            <a:r>
              <a:rPr lang="ru-RU" sz="1600" dirty="0" smtClean="0"/>
              <a:t> В.А., </a:t>
            </a:r>
            <a:r>
              <a:rPr lang="ru-RU" sz="1600" dirty="0" err="1" smtClean="0"/>
              <a:t>Димов</a:t>
            </a:r>
            <a:r>
              <a:rPr lang="ru-RU" sz="1600" dirty="0" smtClean="0"/>
              <a:t> А.М., </a:t>
            </a:r>
            <a:r>
              <a:rPr lang="ru-RU" sz="1600" dirty="0" err="1" smtClean="0"/>
              <a:t>Корныльев</a:t>
            </a:r>
            <a:r>
              <a:rPr lang="ru-RU" sz="1600" dirty="0" smtClean="0"/>
              <a:t> Е.Н., </a:t>
            </a:r>
            <a:r>
              <a:rPr lang="ru-RU" sz="1600" dirty="0" err="1" smtClean="0"/>
              <a:t>Ярошутин</a:t>
            </a:r>
            <a:r>
              <a:rPr lang="ru-RU" sz="1600" dirty="0" smtClean="0"/>
              <a:t> Д.А., </a:t>
            </a:r>
            <a:r>
              <a:rPr lang="ru-RU" sz="1600" dirty="0" err="1" smtClean="0"/>
              <a:t>Супоницкий</a:t>
            </a:r>
            <a:r>
              <a:rPr lang="ru-RU" sz="1600" dirty="0" smtClean="0"/>
              <a:t> С.З., </a:t>
            </a:r>
            <a:r>
              <a:rPr lang="ru-RU" sz="1600" dirty="0" err="1" smtClean="0"/>
              <a:t>Судомоин</a:t>
            </a:r>
            <a:r>
              <a:rPr lang="ru-RU" sz="1600" dirty="0" smtClean="0"/>
              <a:t> А.С.)</a:t>
            </a:r>
            <a:endParaRPr lang="ru-RU" sz="2400" dirty="0"/>
          </a:p>
        </p:txBody>
      </p:sp>
      <p:pic>
        <p:nvPicPr>
          <p:cNvPr id="6" name="Содержимое 5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3264" y="1556792"/>
            <a:ext cx="6158312" cy="4392488"/>
          </a:xfrm>
        </p:spPr>
      </p:pic>
      <p:sp>
        <p:nvSpPr>
          <p:cNvPr id="7" name="TextBox 6"/>
          <p:cNvSpPr txBox="1"/>
          <p:nvPr/>
        </p:nvSpPr>
        <p:spPr>
          <a:xfrm>
            <a:off x="935915" y="6021288"/>
            <a:ext cx="1063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Новый СТЖБ мост с монолитной железобетонной плитой через р. </a:t>
            </a:r>
            <a:r>
              <a:rPr lang="ru-RU" b="1" dirty="0" err="1" smtClean="0"/>
              <a:t>Вуоксу</a:t>
            </a:r>
            <a:r>
              <a:rPr lang="ru-RU" b="1" dirty="0" smtClean="0"/>
              <a:t> в Ленинградской области. Построен при участии студентов в период практик и работы в ССО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1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79400" y="188640"/>
            <a:ext cx="116078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/>
              <a:t>Разработка практических рекомендаций по результатам обследований, статических и динамических испытаний, направленные на повышение долговечности и эксплуатационной надежности мостов</a:t>
            </a:r>
            <a:br>
              <a:rPr lang="ru-RU" sz="2200" b="1" dirty="0" smtClean="0"/>
            </a:br>
            <a:r>
              <a:rPr lang="ru-RU" sz="2200" b="1" dirty="0" smtClean="0"/>
              <a:t> республики Коми и Северо-запада РФ </a:t>
            </a:r>
            <a:br>
              <a:rPr lang="ru-RU" sz="2200" b="1" dirty="0" smtClean="0"/>
            </a:br>
            <a:r>
              <a:rPr lang="ru-RU" sz="1800" dirty="0" smtClean="0"/>
              <a:t>(Быстров В.А., </a:t>
            </a:r>
            <a:r>
              <a:rPr lang="ru-RU" sz="1800" dirty="0" err="1" smtClean="0"/>
              <a:t>Корныльев</a:t>
            </a:r>
            <a:r>
              <a:rPr lang="ru-RU" sz="1800" dirty="0" smtClean="0"/>
              <a:t> Е.Н., </a:t>
            </a:r>
            <a:r>
              <a:rPr lang="ru-RU" sz="1800" dirty="0" err="1" smtClean="0"/>
              <a:t>Ярошутин</a:t>
            </a:r>
            <a:r>
              <a:rPr lang="ru-RU" sz="1800" dirty="0" smtClean="0"/>
              <a:t> Д.А., </a:t>
            </a:r>
            <a:r>
              <a:rPr lang="ru-RU" sz="1800" dirty="0" err="1" smtClean="0"/>
              <a:t>Судомоин</a:t>
            </a:r>
            <a:r>
              <a:rPr lang="ru-RU" sz="1800" dirty="0" smtClean="0"/>
              <a:t> А.С.)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5459" y="5805264"/>
            <a:ext cx="10858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Исследование работы под нагрузкой конструкций мостов через реки </a:t>
            </a:r>
            <a:r>
              <a:rPr lang="ru-RU" sz="2000" b="1" dirty="0" err="1" smtClean="0"/>
              <a:t>Вычегду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Вымь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(участие студентов в строительстве и испытании мостов)  </a:t>
            </a:r>
            <a:endParaRPr lang="ru-RU" sz="2000" b="1" dirty="0"/>
          </a:p>
        </p:txBody>
      </p:sp>
      <p:pic>
        <p:nvPicPr>
          <p:cNvPr id="11" name="Содержимое 6" descr="2.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396"/>
          <a:stretch/>
        </p:blipFill>
        <p:spPr>
          <a:xfrm>
            <a:off x="623943" y="1928937"/>
            <a:ext cx="5448496" cy="3632919"/>
          </a:xfrm>
        </p:spPr>
      </p:pic>
      <p:pic>
        <p:nvPicPr>
          <p:cNvPr id="12" name="Рисунок 11" descr="3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43" y="1916832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79400" y="188640"/>
            <a:ext cx="116078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/>
              <a:t>Разработка практических рекомендаций по результатам обследований, статических и динамических испытаний, направленные на повышение долговечности и эксплуатационной надежности мостов</a:t>
            </a:r>
            <a:br>
              <a:rPr lang="ru-RU" sz="2200" b="1" dirty="0" smtClean="0"/>
            </a:br>
            <a:r>
              <a:rPr lang="ru-RU" sz="2200" b="1" dirty="0" smtClean="0"/>
              <a:t> республики Коми и Северо-запада РФ </a:t>
            </a:r>
            <a:br>
              <a:rPr lang="ru-RU" sz="2200" b="1" dirty="0" smtClean="0"/>
            </a:br>
            <a:r>
              <a:rPr lang="ru-RU" sz="1800" dirty="0" smtClean="0"/>
              <a:t>(Быстров В.А., </a:t>
            </a:r>
            <a:r>
              <a:rPr lang="ru-RU" sz="1800" dirty="0" err="1" smtClean="0"/>
              <a:t>Корныльев</a:t>
            </a:r>
            <a:r>
              <a:rPr lang="ru-RU" sz="1800" dirty="0" smtClean="0"/>
              <a:t> Е.Н., </a:t>
            </a:r>
            <a:r>
              <a:rPr lang="ru-RU" sz="1800" dirty="0" err="1" smtClean="0"/>
              <a:t>Ярошутин</a:t>
            </a:r>
            <a:r>
              <a:rPr lang="ru-RU" sz="1800" dirty="0" smtClean="0"/>
              <a:t> Д.А., </a:t>
            </a:r>
            <a:r>
              <a:rPr lang="ru-RU" sz="1800" dirty="0" err="1" smtClean="0"/>
              <a:t>Судомоин</a:t>
            </a:r>
            <a:r>
              <a:rPr lang="ru-RU" sz="1800" dirty="0" smtClean="0"/>
              <a:t> А.С.)</a:t>
            </a:r>
            <a:endParaRPr lang="ru-RU" sz="2400" dirty="0"/>
          </a:p>
        </p:txBody>
      </p:sp>
      <p:pic>
        <p:nvPicPr>
          <p:cNvPr id="7" name="Содержимое 9" descr="граф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60099" y="1873672"/>
            <a:ext cx="5627101" cy="3690614"/>
          </a:xfrm>
        </p:spPr>
      </p:pic>
      <p:sp>
        <p:nvSpPr>
          <p:cNvPr id="8" name="TextBox 7"/>
          <p:cNvSpPr txBox="1"/>
          <p:nvPr/>
        </p:nvSpPr>
        <p:spPr>
          <a:xfrm>
            <a:off x="7052746" y="556428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Исследование процесса роста фактической нагруженности современных автодорожных мостов в Республике Коми РФ</a:t>
            </a:r>
            <a:endParaRPr lang="ru-RU" b="1" dirty="0"/>
          </a:p>
        </p:txBody>
      </p:sp>
      <p:pic>
        <p:nvPicPr>
          <p:cNvPr id="13" name="Рисунок 12" descr="P1010411.JPG"/>
          <p:cNvPicPr>
            <a:picLocks noChangeAspect="1"/>
          </p:cNvPicPr>
          <p:nvPr/>
        </p:nvPicPr>
        <p:blipFill>
          <a:blip r:embed="rId3" cstate="print"/>
          <a:srcRect l="3949"/>
          <a:stretch>
            <a:fillRect/>
          </a:stretch>
        </p:blipFill>
        <p:spPr>
          <a:xfrm>
            <a:off x="505609" y="1864169"/>
            <a:ext cx="5331024" cy="37001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1608" y="554057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Определение ТС, грузоподъемности и разработка технических рекомендаций по продлению сроков службы моста через реку Волхов в В. Новгороде.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89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0772" t="9128" r="26703" b="7599"/>
          <a:stretch/>
        </p:blipFill>
        <p:spPr bwMode="auto">
          <a:xfrm>
            <a:off x="2079495" y="1317932"/>
            <a:ext cx="3337198" cy="467651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3"/>
          <p:cNvPicPr>
            <a:picLocks/>
          </p:cNvPicPr>
          <p:nvPr/>
        </p:nvPicPr>
        <p:blipFill rotWithShape="1">
          <a:blip r:embed="rId3" cstate="print"/>
          <a:srcRect l="41394" t="9960" r="27016" b="4832"/>
          <a:stretch/>
        </p:blipFill>
        <p:spPr bwMode="auto">
          <a:xfrm>
            <a:off x="6424060" y="1314949"/>
            <a:ext cx="3225549" cy="467949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9397" y="170380"/>
            <a:ext cx="111556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Разработка и внедрение межгосударственных стандартов </a:t>
            </a:r>
            <a:br>
              <a:rPr lang="ru-RU" sz="2000" b="1" dirty="0" smtClean="0"/>
            </a:br>
            <a:r>
              <a:rPr lang="ru-RU" sz="2000" b="1" dirty="0" smtClean="0"/>
              <a:t>на изыскания и проектирование автомобильных дорог общего пользования</a:t>
            </a:r>
          </a:p>
          <a:p>
            <a:pPr algn="ctr"/>
            <a:r>
              <a:rPr lang="ru-RU" dirty="0" smtClean="0"/>
              <a:t>(Бондарева Е.Д., </a:t>
            </a:r>
            <a:r>
              <a:rPr lang="ru-RU" dirty="0" err="1" smtClean="0"/>
              <a:t>Квитко</a:t>
            </a:r>
            <a:r>
              <a:rPr lang="ru-RU" dirty="0" smtClean="0"/>
              <a:t> А.В., 2016-2017гг.)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2017" t="9406" r="26237" b="9536"/>
          <a:stretch/>
        </p:blipFill>
        <p:spPr bwMode="auto">
          <a:xfrm>
            <a:off x="6365630" y="1151089"/>
            <a:ext cx="4166105" cy="523315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/>
          <a:srcRect l="24743" t="13833" r="43511" b="6492"/>
          <a:stretch/>
        </p:blipFill>
        <p:spPr bwMode="auto">
          <a:xfrm>
            <a:off x="1097280" y="1151089"/>
            <a:ext cx="4069803" cy="528562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397" y="170380"/>
            <a:ext cx="11155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Разработка и внедрение в практику отраслевых дорожных методических документов - ОДМ</a:t>
            </a:r>
          </a:p>
          <a:p>
            <a:pPr algn="ctr"/>
            <a:r>
              <a:rPr lang="ru-RU" dirty="0" smtClean="0"/>
              <a:t>(Радов В.П., 2017г.)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1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923" y="-202223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Руководитель научной школы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4733" y="670367"/>
            <a:ext cx="9018528" cy="5909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БЫСТРОВ ВЛАДИМИР АПОЛИНАРЬЕВИЧ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smtClean="0"/>
              <a:t>кандидат технических наук, профессор, Почетный </a:t>
            </a:r>
            <a:r>
              <a:rPr lang="ru-RU" dirty="0"/>
              <a:t>работник высшего профессионального образования </a:t>
            </a:r>
            <a:r>
              <a:rPr lang="ru-RU" dirty="0" smtClean="0"/>
              <a:t>РФ, Заслуженный </a:t>
            </a:r>
            <a:r>
              <a:rPr lang="ru-RU" dirty="0"/>
              <a:t>работник высшей школы Российской </a:t>
            </a:r>
            <a:r>
              <a:rPr lang="ru-RU" dirty="0" smtClean="0"/>
              <a:t>Федерации, Почетный дорожник России, </a:t>
            </a:r>
          </a:p>
          <a:p>
            <a:r>
              <a:rPr lang="ru-RU" dirty="0" smtClean="0"/>
              <a:t>Независимый Эксперт </a:t>
            </a:r>
            <a:r>
              <a:rPr lang="ru-RU" dirty="0"/>
              <a:t>н</a:t>
            </a:r>
            <a:r>
              <a:rPr lang="ru-RU" dirty="0" smtClean="0"/>
              <a:t>аучно-технической сферы ГУ  РИНКЦЭ в области транспортных сооружений.</a:t>
            </a:r>
            <a:endParaRPr lang="ru-RU" dirty="0"/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Сведения об образовании и основных этапах профессиональной деятельности: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dirty="0" smtClean="0"/>
              <a:t>В 1959г. окончил (с отличием) индустриально-строительный техникум. Окончил в 1967г</a:t>
            </a:r>
            <a:r>
              <a:rPr lang="ru-RU" dirty="0"/>
              <a:t>.</a:t>
            </a:r>
            <a:r>
              <a:rPr lang="ru-RU" dirty="0" smtClean="0"/>
              <a:t> обучение в Ленинградском инженерно-строительном институте(ЛИСИ) и получив квалификацию инженера-строителя по специальности «Мосты и транспортные тоннели», работал в СУ-2 «ЛЕНМОСТОСТРОЙ» на строительстве мостов, тоннелей и набережных города. Вся </a:t>
            </a:r>
            <a:r>
              <a:rPr lang="ru-RU" dirty="0"/>
              <a:t>последующая профессиональная творческая </a:t>
            </a:r>
            <a:r>
              <a:rPr lang="ru-RU" dirty="0" smtClean="0"/>
              <a:t>деятельность с 1970г. проходила в стенах ЛИСИ-</a:t>
            </a:r>
            <a:r>
              <a:rPr lang="ru-RU" dirty="0" err="1" smtClean="0"/>
              <a:t>СПбГАСУ</a:t>
            </a:r>
            <a:r>
              <a:rPr lang="ru-RU" dirty="0" smtClean="0"/>
              <a:t> в должности: аспиранта, доцента, с </a:t>
            </a:r>
            <a:r>
              <a:rPr lang="ru-RU" dirty="0"/>
              <a:t>1989г. </a:t>
            </a:r>
            <a:r>
              <a:rPr lang="ru-RU" dirty="0" smtClean="0"/>
              <a:t>по </a:t>
            </a:r>
            <a:r>
              <a:rPr lang="ru-RU" dirty="0"/>
              <a:t>2012г</a:t>
            </a:r>
            <a:r>
              <a:rPr lang="ru-RU" dirty="0" smtClean="0"/>
              <a:t>. - заведующего кафедры «Мосты и тоннели», совмещая профессиональную и научную работу с </a:t>
            </a:r>
            <a:r>
              <a:rPr lang="ru-RU" dirty="0"/>
              <a:t>общественной </a:t>
            </a:r>
            <a:r>
              <a:rPr lang="ru-RU" dirty="0" smtClean="0"/>
              <a:t>(зам</a:t>
            </a:r>
            <a:r>
              <a:rPr lang="ru-RU" dirty="0"/>
              <a:t>. </a:t>
            </a:r>
            <a:r>
              <a:rPr lang="ru-RU" dirty="0" smtClean="0"/>
              <a:t>секретаря, секретарь</a:t>
            </a:r>
            <a:r>
              <a:rPr lang="ru-RU" dirty="0"/>
              <a:t>, парткома </a:t>
            </a:r>
            <a:r>
              <a:rPr lang="ru-RU" dirty="0" smtClean="0"/>
              <a:t>ЛИСИ </a:t>
            </a:r>
            <a:r>
              <a:rPr lang="ru-RU" dirty="0"/>
              <a:t>(1970-1978), декана АДФ и директора </a:t>
            </a:r>
            <a:r>
              <a:rPr lang="ru-RU" dirty="0" smtClean="0"/>
              <a:t>АДИ </a:t>
            </a:r>
            <a:r>
              <a:rPr lang="ru-RU" dirty="0"/>
              <a:t>с </a:t>
            </a:r>
            <a:r>
              <a:rPr lang="ru-RU" dirty="0" smtClean="0"/>
              <a:t>1993 г</a:t>
            </a:r>
            <a:r>
              <a:rPr lang="ru-RU" dirty="0"/>
              <a:t>. п</a:t>
            </a:r>
            <a:r>
              <a:rPr lang="ru-RU" dirty="0" smtClean="0"/>
              <a:t>о 2008 г.) </a:t>
            </a:r>
            <a:r>
              <a:rPr lang="ru-RU" dirty="0"/>
              <a:t>В 1975г. защитил кандидатскую диссертацию «Совершенствование конструктивно-технологических решений и расчета СТЖБ автодорожных и городских мостов</a:t>
            </a:r>
            <a:r>
              <a:rPr lang="ru-RU" dirty="0" smtClean="0"/>
              <a:t>». На </a:t>
            </a:r>
            <a:r>
              <a:rPr lang="ru-RU" dirty="0"/>
              <a:t>должность </a:t>
            </a:r>
            <a:r>
              <a:rPr lang="ru-RU" dirty="0" smtClean="0"/>
              <a:t>профессора избран в </a:t>
            </a:r>
            <a:r>
              <a:rPr lang="ru-RU" dirty="0"/>
              <a:t>1989г</a:t>
            </a:r>
            <a:r>
              <a:rPr lang="ru-RU" dirty="0" smtClean="0"/>
              <a:t>. Ученое </a:t>
            </a:r>
            <a:r>
              <a:rPr lang="ru-RU" dirty="0"/>
              <a:t>звание </a:t>
            </a:r>
            <a:r>
              <a:rPr lang="ru-RU" dirty="0" smtClean="0"/>
              <a:t>доцента и профессора присвоено в 1979 и </a:t>
            </a:r>
            <a:r>
              <a:rPr lang="ru-RU" dirty="0"/>
              <a:t>в 1993г</a:t>
            </a:r>
            <a:r>
              <a:rPr lang="ru-RU" dirty="0" smtClean="0"/>
              <a:t>., соответственно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 </a:t>
            </a:r>
            <a:r>
              <a:rPr lang="ru-RU" dirty="0"/>
              <a:t>2012г</a:t>
            </a:r>
            <a:r>
              <a:rPr lang="ru-RU" dirty="0" smtClean="0"/>
              <a:t>. по настоящее время - профессор </a:t>
            </a:r>
            <a:r>
              <a:rPr lang="ru-RU" dirty="0"/>
              <a:t>кафедры </a:t>
            </a:r>
            <a:r>
              <a:rPr lang="ru-RU" dirty="0" smtClean="0"/>
              <a:t>«Мосты </a:t>
            </a:r>
            <a:r>
              <a:rPr lang="ru-RU" dirty="0"/>
              <a:t>и </a:t>
            </a:r>
            <a:r>
              <a:rPr lang="ru-RU" dirty="0" smtClean="0"/>
              <a:t>тоннели»  </a:t>
            </a:r>
            <a:br>
              <a:rPr lang="ru-RU" dirty="0" smtClean="0"/>
            </a:br>
            <a:r>
              <a:rPr lang="ru-RU" dirty="0" smtClean="0"/>
              <a:t>(с 2013г</a:t>
            </a:r>
            <a:r>
              <a:rPr lang="ru-RU" dirty="0"/>
              <a:t>. - кафедры «</a:t>
            </a:r>
            <a:r>
              <a:rPr lang="ru-RU" dirty="0" err="1"/>
              <a:t>АДМиТ</a:t>
            </a:r>
            <a:r>
              <a:rPr lang="ru-RU" dirty="0" smtClean="0"/>
              <a:t>»).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r="20839"/>
          <a:stretch/>
        </p:blipFill>
        <p:spPr>
          <a:xfrm>
            <a:off x="534130" y="901117"/>
            <a:ext cx="2069220" cy="27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580" y="1924369"/>
            <a:ext cx="5541810" cy="37800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37" y="1043490"/>
            <a:ext cx="3836983" cy="5462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397" y="170380"/>
            <a:ext cx="11155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Разработаны патенты на элементы конструкций мостов и путепроводов</a:t>
            </a:r>
          </a:p>
          <a:p>
            <a:pPr algn="ctr"/>
            <a:r>
              <a:rPr lang="ru-RU" dirty="0" smtClean="0"/>
              <a:t>(Аверченко Г.А, </a:t>
            </a:r>
            <a:r>
              <a:rPr lang="ru-RU" dirty="0" err="1" smtClean="0"/>
              <a:t>Барашов</a:t>
            </a:r>
            <a:r>
              <a:rPr lang="ru-RU" dirty="0" smtClean="0"/>
              <a:t> М.Н., 2018г.)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6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655" y="-153744"/>
            <a:ext cx="11265876" cy="8099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Руководитель научной школы Быстров Владимир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Аполинарьевич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470" y="518746"/>
            <a:ext cx="12042530" cy="6585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</a:t>
            </a:r>
            <a:r>
              <a:rPr lang="ru-RU" sz="2400" b="1" dirty="0" smtClean="0">
                <a:solidFill>
                  <a:srgbClr val="002060"/>
                </a:solidFill>
              </a:rPr>
              <a:t>Основные </a:t>
            </a:r>
            <a:r>
              <a:rPr lang="ru-RU" sz="2400" b="1" dirty="0">
                <a:solidFill>
                  <a:srgbClr val="002060"/>
                </a:solidFill>
              </a:rPr>
              <a:t>научные достижения:</a:t>
            </a:r>
            <a:endParaRPr lang="ru-RU" sz="2400" dirty="0" smtClean="0"/>
          </a:p>
          <a:p>
            <a:pPr marL="0" indent="0">
              <a:buNone/>
            </a:pPr>
            <a:r>
              <a:rPr lang="ru-RU" sz="1600" b="1" dirty="0" smtClean="0"/>
              <a:t>Автор и соавтор более 160 научных работ, в том числе:</a:t>
            </a:r>
          </a:p>
          <a:p>
            <a:r>
              <a:rPr lang="ru-RU" sz="1600" b="1" dirty="0" smtClean="0"/>
              <a:t>2-х монографий </a:t>
            </a:r>
            <a:r>
              <a:rPr lang="ru-RU" sz="1600" dirty="0" smtClean="0"/>
              <a:t>по совершенствованию конструкций и расчета элементов железобетонных мостов, </a:t>
            </a:r>
            <a:r>
              <a:rPr lang="ru-RU" sz="1600" b="1" dirty="0" smtClean="0"/>
              <a:t>9 учебных и 18 методических учебных пособий </a:t>
            </a:r>
            <a:r>
              <a:rPr lang="ru-RU" sz="1600" dirty="0" smtClean="0"/>
              <a:t>для студентов;</a:t>
            </a:r>
          </a:p>
          <a:p>
            <a:r>
              <a:rPr lang="ru-RU" sz="1600" b="1" dirty="0" smtClean="0"/>
              <a:t>25-ти авторских </a:t>
            </a:r>
            <a:r>
              <a:rPr lang="ru-RU" sz="1600" dirty="0" smtClean="0"/>
              <a:t>свидетельств и патентов на изобретения. </a:t>
            </a:r>
          </a:p>
          <a:p>
            <a:pPr marL="0" indent="0">
              <a:buNone/>
            </a:pPr>
            <a:r>
              <a:rPr lang="ru-RU" sz="1600" dirty="0" smtClean="0"/>
              <a:t>Под его руководством защищено </a:t>
            </a:r>
            <a:r>
              <a:rPr lang="ru-RU" sz="1600" b="1" dirty="0" smtClean="0"/>
              <a:t>6 кандидатских диссертаций </a:t>
            </a:r>
            <a:r>
              <a:rPr lang="ru-RU" sz="1600" dirty="0" smtClean="0"/>
              <a:t>, </a:t>
            </a:r>
            <a:r>
              <a:rPr lang="ru-RU" sz="1600" u="sng" dirty="0" smtClean="0"/>
              <a:t>2 готовятся к защите</a:t>
            </a:r>
            <a:r>
              <a:rPr lang="ru-RU" sz="1600" dirty="0" smtClean="0"/>
              <a:t> и </a:t>
            </a:r>
            <a:r>
              <a:rPr lang="ru-RU" sz="1600" u="sng" dirty="0" smtClean="0"/>
              <a:t>3 аспиранта работают </a:t>
            </a:r>
            <a:r>
              <a:rPr lang="ru-RU" sz="1600" dirty="0" smtClean="0"/>
              <a:t>в настоящее время.</a:t>
            </a:r>
            <a:br>
              <a:rPr lang="ru-RU" sz="1600" dirty="0" smtClean="0"/>
            </a:br>
            <a:r>
              <a:rPr lang="ru-RU" sz="1600" dirty="0" smtClean="0"/>
              <a:t>В 2018г. защищено 3 НКР (диссертации). </a:t>
            </a:r>
          </a:p>
          <a:p>
            <a:pPr marL="0" indent="0">
              <a:buNone/>
            </a:pPr>
            <a:r>
              <a:rPr lang="ru-RU" sz="1600" b="1" dirty="0" smtClean="0"/>
              <a:t>Автор экспериментально-теоретического научного направления </a:t>
            </a:r>
            <a:r>
              <a:rPr lang="ru-RU" sz="1600" dirty="0" smtClean="0"/>
              <a:t>«Определение остаточного ресурса конструкций эксплуатируемых мостов на основе их фактической динамической нагруженности, дефектности» - по реальным спектрам напряжений от обращающегося транспорта. </a:t>
            </a:r>
          </a:p>
          <a:p>
            <a:pPr marL="0" indent="0">
              <a:buNone/>
            </a:pPr>
            <a:r>
              <a:rPr lang="ru-RU" sz="1600" b="1" dirty="0" smtClean="0"/>
              <a:t>Обследованы, испытаны и разработаны практические рекомендации </a:t>
            </a:r>
            <a:r>
              <a:rPr lang="ru-RU" sz="1600" dirty="0" smtClean="0"/>
              <a:t>по повышению долговечности, обеспечению  безопасности движения транспорта и пешеходов около 1000 мостов в г. Санкт-Петербурге и областях Северно-Западного региона РФ.</a:t>
            </a:r>
          </a:p>
          <a:p>
            <a:pPr marL="0" indent="0">
              <a:buNone/>
            </a:pPr>
            <a:r>
              <a:rPr lang="ru-RU" sz="1600" b="1" dirty="0" smtClean="0"/>
              <a:t>Исследованы режимы фактической нагруженности </a:t>
            </a:r>
            <a:r>
              <a:rPr lang="ru-RU" sz="1600" dirty="0" smtClean="0"/>
              <a:t>СТЖБ и стальных мостовой от воздействия возрастающих динамических нагрузок. </a:t>
            </a:r>
          </a:p>
          <a:p>
            <a:pPr marL="0" indent="0">
              <a:buNone/>
            </a:pPr>
            <a:r>
              <a:rPr lang="ru-RU" sz="1600" b="1" dirty="0" smtClean="0"/>
              <a:t>Разработана методика и программное обеспечение («</a:t>
            </a:r>
            <a:r>
              <a:rPr lang="en-US" sz="1600" b="1" dirty="0" smtClean="0"/>
              <a:t>Damage</a:t>
            </a:r>
            <a:r>
              <a:rPr lang="ru-RU" sz="1600" b="1" dirty="0" smtClean="0"/>
              <a:t>») </a:t>
            </a:r>
            <a:r>
              <a:rPr lang="ru-RU" sz="1600" dirty="0" smtClean="0"/>
              <a:t>экспериментально-теоретического определения  остаточного ресурса уникальных мостов в г. Санкт-Петербурге через р. Неву – Благовещенский, Троицкий, Литейный, Дворцовый и др., а также 7 мостов Республики Коми РФ через реки: </a:t>
            </a:r>
            <a:r>
              <a:rPr lang="ru-RU" sz="1600" dirty="0" err="1" smtClean="0"/>
              <a:t>Вычегду</a:t>
            </a:r>
            <a:r>
              <a:rPr lang="ru-RU" sz="1600" dirty="0" smtClean="0"/>
              <a:t>, </a:t>
            </a:r>
            <a:r>
              <a:rPr lang="ru-RU" sz="1600" dirty="0" err="1" smtClean="0"/>
              <a:t>Колву</a:t>
            </a:r>
            <a:r>
              <a:rPr lang="ru-RU" sz="1600" dirty="0" smtClean="0"/>
              <a:t>, </a:t>
            </a:r>
            <a:r>
              <a:rPr lang="ru-RU" sz="1600" dirty="0" err="1" smtClean="0"/>
              <a:t>Сысолу</a:t>
            </a:r>
            <a:r>
              <a:rPr lang="ru-RU" sz="1600" dirty="0" smtClean="0"/>
              <a:t>, </a:t>
            </a:r>
            <a:r>
              <a:rPr lang="ru-RU" sz="1600" dirty="0" err="1" smtClean="0"/>
              <a:t>Вымь</a:t>
            </a:r>
            <a:r>
              <a:rPr lang="ru-RU" sz="1600" dirty="0" smtClean="0"/>
              <a:t> и др., также совместно с ЦНИИ им А.Н. Крылова разработан прибор АИВС для ТДМ.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Участник и докладчик на многих региональных, общероссийских и международных научных конференциях </a:t>
            </a:r>
            <a:r>
              <a:rPr lang="ru-RU" sz="1600" dirty="0" smtClean="0"/>
              <a:t>и симпозиумах в городах: Брюсселе ( 1990г.), Сантьяго-де-Куба( 1987г.), Маниле ( 1993г.), Лейпциге(1991г.), Стокгольме(1994г.), Киеве( 1995г.), Москве(1996,2008гг.), Санкт-Петербурге (1991, 1995, 2000, 2006, 2006, 2014, 2018 </a:t>
            </a:r>
            <a:r>
              <a:rPr lang="ru-RU" sz="1600" dirty="0" err="1" smtClean="0"/>
              <a:t>гг</a:t>
            </a:r>
            <a:r>
              <a:rPr lang="ru-RU" sz="1600" dirty="0" smtClean="0"/>
              <a:t>), на итоговых научных конференциях в вузах в городах: Хабаровске, Омске, Владимире, Воронеже, Краснодаре, Ростове–на- Дону и др.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708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Творческий коллектив научной школы: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210" y="1690688"/>
            <a:ext cx="5172808" cy="3683976"/>
          </a:xfrm>
        </p:spPr>
        <p:txBody>
          <a:bodyPr>
            <a:noAutofit/>
          </a:bodyPr>
          <a:lstStyle/>
          <a:p>
            <a:r>
              <a:rPr lang="ru-RU" sz="2400" dirty="0"/>
              <a:t>Быстров В.А</a:t>
            </a:r>
            <a:r>
              <a:rPr lang="ru-RU" sz="2400" dirty="0" smtClean="0"/>
              <a:t>., </a:t>
            </a:r>
            <a:r>
              <a:rPr lang="ru-RU" sz="2400" dirty="0"/>
              <a:t>к.т.н., </a:t>
            </a:r>
            <a:r>
              <a:rPr lang="ru-RU" sz="2400" dirty="0" smtClean="0"/>
              <a:t>профессор</a:t>
            </a:r>
          </a:p>
          <a:p>
            <a:r>
              <a:rPr lang="ru-RU" sz="2400" dirty="0" smtClean="0"/>
              <a:t>Карпов Б.Н., </a:t>
            </a:r>
            <a:r>
              <a:rPr lang="ru-RU" sz="2400" dirty="0"/>
              <a:t>д.т.н</a:t>
            </a:r>
            <a:r>
              <a:rPr lang="ru-RU" sz="2400" dirty="0" smtClean="0"/>
              <a:t>., </a:t>
            </a:r>
            <a:r>
              <a:rPr lang="ru-RU" sz="2400" dirty="0"/>
              <a:t>профессор</a:t>
            </a:r>
          </a:p>
          <a:p>
            <a:r>
              <a:rPr lang="ru-RU" sz="2400" dirty="0" err="1"/>
              <a:t>Клековкина</a:t>
            </a:r>
            <a:r>
              <a:rPr lang="ru-RU" sz="2400" dirty="0"/>
              <a:t> М.П</a:t>
            </a:r>
            <a:r>
              <a:rPr lang="ru-RU" sz="2400" dirty="0" smtClean="0"/>
              <a:t>., </a:t>
            </a:r>
            <a:r>
              <a:rPr lang="ru-RU" sz="2400" dirty="0" err="1"/>
              <a:t>к.т.н</a:t>
            </a:r>
            <a:r>
              <a:rPr lang="ru-RU" sz="2400" dirty="0"/>
              <a:t>, </a:t>
            </a:r>
            <a:r>
              <a:rPr lang="ru-RU" sz="2400" dirty="0" smtClean="0"/>
              <a:t>доцент</a:t>
            </a:r>
            <a:endParaRPr lang="ru-RU" sz="2400" dirty="0"/>
          </a:p>
          <a:p>
            <a:r>
              <a:rPr lang="ru-RU" sz="2400" dirty="0" err="1" smtClean="0"/>
              <a:t>Квитко</a:t>
            </a:r>
            <a:r>
              <a:rPr lang="ru-RU" sz="2400" dirty="0" smtClean="0"/>
              <a:t> А.В., </a:t>
            </a:r>
            <a:r>
              <a:rPr lang="ru-RU" sz="2400" dirty="0" err="1" smtClean="0"/>
              <a:t>к.т.н</a:t>
            </a:r>
            <a:r>
              <a:rPr lang="ru-RU" sz="2400" dirty="0" smtClean="0"/>
              <a:t>, доцент</a:t>
            </a:r>
          </a:p>
          <a:p>
            <a:r>
              <a:rPr lang="ru-RU" sz="2400" dirty="0" smtClean="0"/>
              <a:t>Сырков А.В., </a:t>
            </a:r>
            <a:r>
              <a:rPr lang="ru-RU" sz="2400" dirty="0" err="1"/>
              <a:t>к.т.н</a:t>
            </a:r>
            <a:r>
              <a:rPr lang="ru-RU" sz="2400" dirty="0"/>
              <a:t>, </a:t>
            </a:r>
            <a:r>
              <a:rPr lang="ru-RU" sz="2400" dirty="0" smtClean="0"/>
              <a:t>доцент</a:t>
            </a:r>
            <a:endParaRPr lang="ru-RU" sz="2400" dirty="0"/>
          </a:p>
          <a:p>
            <a:r>
              <a:rPr lang="ru-RU" sz="2400" dirty="0" err="1"/>
              <a:t>Корныльев</a:t>
            </a:r>
            <a:r>
              <a:rPr lang="ru-RU" sz="2400" dirty="0"/>
              <a:t> Е.Н</a:t>
            </a:r>
            <a:r>
              <a:rPr lang="ru-RU" sz="2400" dirty="0" smtClean="0"/>
              <a:t>., </a:t>
            </a:r>
            <a:r>
              <a:rPr lang="ru-RU" sz="2400" dirty="0"/>
              <a:t>к.т.н., </a:t>
            </a:r>
            <a:r>
              <a:rPr lang="ru-RU" sz="2400" dirty="0" smtClean="0"/>
              <a:t>доцент</a:t>
            </a:r>
            <a:endParaRPr lang="ru-RU" sz="2400" dirty="0"/>
          </a:p>
          <a:p>
            <a:r>
              <a:rPr lang="ru-RU" sz="2400" dirty="0" err="1" smtClean="0"/>
              <a:t>Судомоин</a:t>
            </a:r>
            <a:r>
              <a:rPr lang="ru-RU" sz="2400" dirty="0" smtClean="0"/>
              <a:t> А.С., к.т.н., доцент</a:t>
            </a:r>
          </a:p>
          <a:p>
            <a:r>
              <a:rPr lang="ru-RU" sz="2400" dirty="0" err="1" smtClean="0"/>
              <a:t>Артюхина</a:t>
            </a:r>
            <a:r>
              <a:rPr lang="ru-RU" sz="2400" dirty="0" smtClean="0"/>
              <a:t> Г.И., </a:t>
            </a:r>
            <a:r>
              <a:rPr lang="ru-RU" sz="2400" dirty="0" err="1" smtClean="0"/>
              <a:t>к.т.н</a:t>
            </a:r>
            <a:r>
              <a:rPr lang="ru-RU" sz="2400" dirty="0" smtClean="0"/>
              <a:t>, доцент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93018" y="1450732"/>
            <a:ext cx="6096000" cy="44521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Бондарева Э.Д.,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к.т.н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доцент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Радов В.П.,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к.т.н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доцент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Рехов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С. В.,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к.т.н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доцент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Симановский А.М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к.т.н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доцент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Ярошутин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Д.А. старший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Даляев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Н.Ю. старший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Симонова А.С. старший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Аверченко Г.А. инженер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Аспиранты, магистранты и студенты.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085" y="-272562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Основные направления деятельности: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0546"/>
            <a:ext cx="12192000" cy="615779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/>
              <a:t>Исследование фактических режимов </a:t>
            </a:r>
            <a:r>
              <a:rPr lang="ru-RU" sz="8000" b="1" dirty="0" err="1" smtClean="0"/>
              <a:t>нагруженности</a:t>
            </a:r>
            <a:r>
              <a:rPr lang="ru-RU" sz="8000" b="1" dirty="0" smtClean="0"/>
              <a:t> </a:t>
            </a:r>
            <a:r>
              <a:rPr lang="ru-RU" sz="8000" dirty="0" smtClean="0"/>
              <a:t>эксплуатируем мостов в условиях резкого увеличения  скоростей и массы обращающихся временных нагрузок;</a:t>
            </a:r>
          </a:p>
          <a:p>
            <a:r>
              <a:rPr lang="ru-RU" sz="8000" b="1" dirty="0" smtClean="0"/>
              <a:t>Разработка научных основ теории </a:t>
            </a:r>
            <a:r>
              <a:rPr lang="ru-RU" sz="8000" dirty="0" smtClean="0"/>
              <a:t>экспериментально-теоретической методики количественного определения и программного обеспечения остаточного ресурса элементов эксплуатируемых СТЖБ и металлических мостов «</a:t>
            </a:r>
            <a:r>
              <a:rPr lang="en-US" sz="8000" dirty="0" smtClean="0"/>
              <a:t>Damage</a:t>
            </a:r>
            <a:r>
              <a:rPr lang="ru-RU" sz="8000" dirty="0" smtClean="0"/>
              <a:t>»;</a:t>
            </a:r>
          </a:p>
          <a:p>
            <a:r>
              <a:rPr lang="ru-RU" sz="8000" b="1" dirty="0" smtClean="0"/>
              <a:t>Разработка конструктивно-технологических решений</a:t>
            </a:r>
            <a:r>
              <a:rPr lang="ru-RU" sz="8000" dirty="0" smtClean="0"/>
              <a:t> пролетных строений мостов с применением </a:t>
            </a:r>
            <a:r>
              <a:rPr lang="ru-RU" sz="8000" u="sng" dirty="0" smtClean="0"/>
              <a:t>композиционных</a:t>
            </a:r>
            <a:r>
              <a:rPr lang="ru-RU" sz="8000" dirty="0" smtClean="0"/>
              <a:t> и </a:t>
            </a:r>
            <a:r>
              <a:rPr lang="ru-RU" sz="8000" u="sng" dirty="0" smtClean="0"/>
              <a:t>высокопрочных материалов</a:t>
            </a:r>
            <a:r>
              <a:rPr lang="ru-RU" sz="8000" dirty="0" smtClean="0"/>
              <a:t>;</a:t>
            </a:r>
          </a:p>
          <a:p>
            <a:r>
              <a:rPr lang="ru-RU" sz="8000" b="1" dirty="0" smtClean="0"/>
              <a:t>Комплексная инновационная система надзора </a:t>
            </a:r>
            <a:r>
              <a:rPr lang="ru-RU" sz="8000" dirty="0" smtClean="0"/>
              <a:t>за состоянием конструкции мостов и определение износа мостовых сооружений  (Мост на острове Русский во Владивостоке)</a:t>
            </a:r>
          </a:p>
          <a:p>
            <a:r>
              <a:rPr lang="ru-RU" sz="8000" b="1" dirty="0" smtClean="0"/>
              <a:t>Разработка научных и практических принципов </a:t>
            </a:r>
            <a:r>
              <a:rPr lang="ru-RU" sz="8000" dirty="0" smtClean="0"/>
              <a:t>конструктивно-технологических решений СТЖБ  пролетных строений малых мостов с применением стальных труб; </a:t>
            </a:r>
          </a:p>
          <a:p>
            <a:r>
              <a:rPr lang="ru-RU" sz="8000" b="1" dirty="0" smtClean="0"/>
              <a:t>Разработка методики расчета структурных конструкций </a:t>
            </a:r>
            <a:r>
              <a:rPr lang="ru-RU" sz="8000" dirty="0" smtClean="0"/>
              <a:t>пролетных строений с применением </a:t>
            </a:r>
            <a:r>
              <a:rPr lang="ru-RU" sz="8000" dirty="0" err="1" smtClean="0"/>
              <a:t>композититных</a:t>
            </a:r>
            <a:r>
              <a:rPr lang="ru-RU" sz="8000" dirty="0" smtClean="0"/>
              <a:t> древесно-пластиковых труб;</a:t>
            </a:r>
          </a:p>
          <a:p>
            <a:r>
              <a:rPr lang="ru-RU" sz="8000" b="1" dirty="0" smtClean="0"/>
              <a:t>Повышение срока службы и снижение риска разрушения дорожных одежд </a:t>
            </a:r>
            <a:r>
              <a:rPr lang="ru-RU" sz="8000" dirty="0" smtClean="0"/>
              <a:t>с использованием комбинированных (цементобетонных и асфальтобетонных) конструкций дорожных одежд на основе </a:t>
            </a:r>
            <a:r>
              <a:rPr lang="ru-RU" sz="8000" dirty="0" err="1" smtClean="0"/>
              <a:t>фрагментирования</a:t>
            </a:r>
            <a:r>
              <a:rPr lang="ru-RU" sz="8000" dirty="0" smtClean="0"/>
              <a:t> несущих слоев, обеспечивающих снижение </a:t>
            </a:r>
            <a:r>
              <a:rPr lang="ru-RU" sz="8000" dirty="0" err="1" smtClean="0"/>
              <a:t>колейности</a:t>
            </a:r>
            <a:r>
              <a:rPr lang="ru-RU" sz="8000" dirty="0" smtClean="0"/>
              <a:t> и трещинообразования покрытий. Использование в дорожных одеждах отходов производства и побочных продуктов (нефелинового и бокситового шламов); </a:t>
            </a:r>
          </a:p>
          <a:p>
            <a:r>
              <a:rPr lang="ru-RU" sz="8000" b="1" dirty="0" smtClean="0"/>
              <a:t>Решение вопросов технической эксплуатации </a:t>
            </a:r>
            <a:r>
              <a:rPr lang="ru-RU" sz="8000" dirty="0" smtClean="0"/>
              <a:t>автомобильных дорог, в том числе: организации, технологии, нормирования работ по ремонту и содержанию дорог; </a:t>
            </a:r>
          </a:p>
          <a:p>
            <a:r>
              <a:rPr lang="ru-RU" sz="8000" dirty="0" smtClean="0"/>
              <a:t> </a:t>
            </a:r>
            <a:r>
              <a:rPr lang="ru-RU" sz="8000" b="1" dirty="0" smtClean="0"/>
              <a:t>Современные материалы и технологии </a:t>
            </a:r>
            <a:r>
              <a:rPr lang="ru-RU" sz="8000" dirty="0" smtClean="0"/>
              <a:t>строительства автомобильных дорог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6400" dirty="0" smtClean="0">
                <a:solidFill>
                  <a:srgbClr val="002060"/>
                </a:solidFill>
              </a:rPr>
              <a:t/>
            </a:r>
            <a:br>
              <a:rPr lang="ru-RU" sz="6400" dirty="0" smtClean="0">
                <a:solidFill>
                  <a:srgbClr val="002060"/>
                </a:solidFill>
              </a:rPr>
            </a:br>
            <a:r>
              <a:rPr lang="ru-RU" sz="6400" dirty="0" smtClean="0">
                <a:solidFill>
                  <a:srgbClr val="002060"/>
                </a:solidFill>
              </a:rPr>
              <a:t/>
            </a:r>
            <a:br>
              <a:rPr lang="ru-RU" sz="64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-87923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Сведения о выполненных научно-исследовательских работах: 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46" y="1134208"/>
            <a:ext cx="12130454" cy="5451230"/>
          </a:xfrm>
        </p:spPr>
        <p:txBody>
          <a:bodyPr>
            <a:normAutofit fontScale="92500" lnSpcReduction="10000"/>
          </a:bodyPr>
          <a:lstStyle/>
          <a:p>
            <a:r>
              <a:rPr lang="ru-RU" sz="2300" b="1" dirty="0" smtClean="0"/>
              <a:t>«</a:t>
            </a:r>
            <a:r>
              <a:rPr lang="ru-RU" sz="2100" b="1" dirty="0" smtClean="0"/>
              <a:t>Исследование режимов фактической </a:t>
            </a:r>
            <a:r>
              <a:rPr lang="ru-RU" sz="2100" b="1" dirty="0" err="1" smtClean="0"/>
              <a:t>нагруженности</a:t>
            </a:r>
            <a:r>
              <a:rPr lang="ru-RU" sz="2100" b="1" dirty="0" smtClean="0"/>
              <a:t> и оценка остаточного ресурса </a:t>
            </a:r>
            <a:r>
              <a:rPr lang="ru-RU" sz="2100" dirty="0" smtClean="0"/>
              <a:t>конструкции стационарных пролетных строений Благовещенского моста через реку Неву в г. Санкт-Петербурге» (выполнена по тематическому плану НИР СПБГАСУ  (код темы по рубрикатору ГРНТИ: 67.29.63)) – научный руководитель НИР;</a:t>
            </a:r>
          </a:p>
          <a:p>
            <a:r>
              <a:rPr lang="ru-RU" sz="2100" b="1" u="sng" dirty="0" smtClean="0"/>
              <a:t>Оценка остаточного ресурса конструкций стационарных пролетных строений Дворцового моста </a:t>
            </a:r>
            <a:r>
              <a:rPr lang="ru-RU" sz="2100" dirty="0" smtClean="0"/>
              <a:t>через реку Неву в Санкт-Петербурге» (</a:t>
            </a:r>
            <a:r>
              <a:rPr lang="ru-RU" sz="2100" u="sng" dirty="0" smtClean="0"/>
              <a:t>выполнена</a:t>
            </a:r>
            <a:r>
              <a:rPr lang="ru-RU" sz="2100" dirty="0" smtClean="0"/>
              <a:t> по тематическому плану НИР СПБГАСУ Министерства образования и науки РФ (код темы по рубрикатору ГРНТИ: 67.29.63)) – научный руководитель НИР;</a:t>
            </a:r>
          </a:p>
          <a:p>
            <a:r>
              <a:rPr lang="ru-RU" sz="2100" b="1" dirty="0" smtClean="0"/>
              <a:t>Научное сопровождение строительства 1-ой очереди КАД вокруг г. Санкт-Петербурга, </a:t>
            </a:r>
            <a:r>
              <a:rPr lang="ru-RU" sz="2100" dirty="0" smtClean="0"/>
              <a:t>направленное на организацию инновационного обеспечения, отбор и применение новых материалов, конструкций и технологий, обеспечивающих повышение надежности, безопасности движения и экологических характеристик, снижение стоимости проектируемых и строящихся сооружений (выполнена по решению ГС «РОСАВТОДОР» Минтранса и договору СПБГАСУ с ЗАО «Петербург-</a:t>
            </a:r>
            <a:r>
              <a:rPr lang="ru-RU" sz="2100" dirty="0" err="1" smtClean="0"/>
              <a:t>Дорсервис</a:t>
            </a:r>
            <a:r>
              <a:rPr lang="ru-RU" sz="2100" dirty="0" smtClean="0"/>
              <a:t>», руководитель работ профессор В.А. Быстров;</a:t>
            </a:r>
          </a:p>
          <a:p>
            <a:r>
              <a:rPr lang="ru-RU" sz="2100" b="1" dirty="0" smtClean="0"/>
              <a:t>Обследование и научно-техническое обоснование 4-х путепроводов</a:t>
            </a:r>
            <a:r>
              <a:rPr lang="ru-RU" sz="2100" u="sng" dirty="0" smtClean="0"/>
              <a:t> </a:t>
            </a:r>
            <a:r>
              <a:rPr lang="ru-RU" sz="2100" dirty="0" smtClean="0"/>
              <a:t>кольцевой автомобильной дороги вокруг г. Санкт-Петербурга и определение возможности использования их под современные нагрузки , </a:t>
            </a:r>
            <a:r>
              <a:rPr lang="ru-RU" sz="2100" dirty="0"/>
              <a:t>руководитель работ профессор В.А. </a:t>
            </a:r>
            <a:r>
              <a:rPr lang="ru-RU" sz="2100" dirty="0" smtClean="0"/>
              <a:t>Быстров;</a:t>
            </a:r>
          </a:p>
          <a:p>
            <a:r>
              <a:rPr lang="ru-RU" sz="2100" b="1" dirty="0"/>
              <a:t>«Разработка материалов для аттестации сотрудников </a:t>
            </a:r>
            <a:r>
              <a:rPr lang="ru-RU" sz="2100" dirty="0"/>
              <a:t>проектно-изыскательской организации по направлению специализации «Изыскание и проектирование автомобильных дорог, мостов и транспортных сооружений», ООО «</a:t>
            </a:r>
            <a:r>
              <a:rPr lang="ru-RU" sz="2100" dirty="0" err="1"/>
              <a:t>МостПроект</a:t>
            </a:r>
            <a:r>
              <a:rPr lang="ru-RU" sz="2100" dirty="0"/>
              <a:t>», </a:t>
            </a:r>
            <a:r>
              <a:rPr lang="ru-RU" sz="2100" dirty="0" smtClean="0"/>
              <a:t>27.04.2018;</a:t>
            </a:r>
          </a:p>
          <a:p>
            <a:r>
              <a:rPr lang="ru-RU" sz="2100" b="1" dirty="0"/>
              <a:t>«Разработка методических рекомендаций по горячей регенерации асфальтобетонных покрытий»</a:t>
            </a:r>
            <a:r>
              <a:rPr lang="ru-RU" sz="2100" dirty="0"/>
              <a:t>, ООО «</a:t>
            </a:r>
            <a:r>
              <a:rPr lang="ru-RU" sz="2100" dirty="0" err="1"/>
              <a:t>СПбГАСУ-Дорсервис</a:t>
            </a:r>
            <a:r>
              <a:rPr lang="ru-RU" sz="2100" dirty="0"/>
              <a:t>», 2017 г.</a:t>
            </a:r>
            <a:endParaRPr lang="ru-RU" sz="2100" dirty="0" smtClean="0"/>
          </a:p>
          <a:p>
            <a:endParaRPr lang="ru-RU" sz="1800" dirty="0" smtClean="0">
              <a:solidFill>
                <a:srgbClr val="002060"/>
              </a:solidFill>
            </a:endParaRPr>
          </a:p>
          <a:p>
            <a:endParaRPr lang="ru-RU" sz="1800" dirty="0" smtClean="0">
              <a:solidFill>
                <a:srgbClr val="002060"/>
              </a:solidFill>
            </a:endParaRPr>
          </a:p>
          <a:p>
            <a:endParaRPr lang="ru-RU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48"/>
            <a:ext cx="12192000" cy="679645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ru-RU" sz="72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7200" dirty="0" smtClean="0">
                <a:solidFill>
                  <a:srgbClr val="002060"/>
                </a:solidFill>
              </a:rPr>
              <a:t>(Продолжение)</a:t>
            </a:r>
            <a:endParaRPr lang="ru-RU" sz="7200" dirty="0" smtClean="0"/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ru-RU" sz="80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8000" b="1" dirty="0" smtClean="0"/>
              <a:t>«</a:t>
            </a:r>
            <a:r>
              <a:rPr lang="ru-RU" sz="8000" b="1" dirty="0"/>
              <a:t>Разработка методики и альфа-версии программного обеспечения</a:t>
            </a:r>
            <a:r>
              <a:rPr lang="ru-RU" sz="8000" dirty="0"/>
              <a:t> по </a:t>
            </a:r>
            <a:r>
              <a:rPr lang="ru-RU" sz="8000" u="sng" dirty="0"/>
              <a:t>расчету нежесткой дорожной одежды</a:t>
            </a:r>
            <a:r>
              <a:rPr lang="ru-RU" sz="8000" dirty="0"/>
              <a:t>» ООО «</a:t>
            </a:r>
            <a:r>
              <a:rPr lang="ru-RU" sz="8000" dirty="0" err="1"/>
              <a:t>СПбГАСУ-Дорсервис</a:t>
            </a:r>
            <a:r>
              <a:rPr lang="ru-RU" sz="8000" dirty="0"/>
              <a:t>», 2016 г</a:t>
            </a:r>
            <a:r>
              <a:rPr lang="ru-RU" sz="8000" dirty="0" smtClean="0"/>
              <a:t>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8000" b="1" dirty="0"/>
              <a:t>«Совершенствование конструктивно-технологических решений </a:t>
            </a:r>
            <a:r>
              <a:rPr lang="ru-RU" sz="8000" b="1" dirty="0" smtClean="0"/>
              <a:t>по укреплению </a:t>
            </a:r>
            <a:r>
              <a:rPr lang="ru-RU" sz="8000" b="1" dirty="0"/>
              <a:t>грунтового основания </a:t>
            </a:r>
            <a:r>
              <a:rPr lang="ru-RU" sz="8000" dirty="0"/>
              <a:t>объектов дорожно-мостовой инфраструктуры с </a:t>
            </a:r>
            <a:r>
              <a:rPr lang="ru-RU" sz="8000" dirty="0" smtClean="0"/>
              <a:t>целью повышения </a:t>
            </a:r>
            <a:r>
              <a:rPr lang="ru-RU" sz="8000" dirty="0"/>
              <a:t>их эксплуатационной надежности и экономичности» Шифр № 18ТП-142014, </a:t>
            </a:r>
            <a:r>
              <a:rPr lang="ru-RU" sz="8000" dirty="0" err="1"/>
              <a:t>СПбГАСУ</a:t>
            </a:r>
            <a:r>
              <a:rPr lang="ru-RU" sz="8000" dirty="0"/>
              <a:t>, 2014 г</a:t>
            </a:r>
            <a:r>
              <a:rPr lang="ru-RU" sz="8000" dirty="0" smtClean="0"/>
              <a:t>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8000" b="1" dirty="0" smtClean="0"/>
              <a:t>Исследование и развитие методов управления рисками </a:t>
            </a:r>
            <a:r>
              <a:rPr lang="ru-RU" sz="8000" dirty="0" smtClean="0"/>
              <a:t>при проектировании, строительстве, реконструкции, ремонте и  эксплуатации автомобильных дорог и автомагистралей», Шифр 19ТП-13, </a:t>
            </a:r>
            <a:r>
              <a:rPr lang="ru-RU" sz="8000" dirty="0" err="1" smtClean="0"/>
              <a:t>СПбГАСУ</a:t>
            </a:r>
            <a:r>
              <a:rPr lang="ru-RU" sz="8000" dirty="0" smtClean="0"/>
              <a:t>, 2013 г.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8000" b="1" dirty="0" smtClean="0"/>
              <a:t>Разработка ОДМ</a:t>
            </a:r>
            <a:r>
              <a:rPr lang="ru-RU" sz="8000" dirty="0" smtClean="0"/>
              <a:t> «Рекомендации по технологии очистки, уборки и мойке проезжей части автомобильных дорог и искусственных сооружений в их составе, элементов обстановки и оформления», ЗАО» НИПИ ТРТИ» по заказу ФДА (РОСАВТОДОР), УД 47/71.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8000" b="1" dirty="0" smtClean="0"/>
              <a:t>Разработка ОДМ </a:t>
            </a:r>
            <a:r>
              <a:rPr lang="ru-RU" sz="8000" dirty="0" smtClean="0"/>
              <a:t>«Методические рекомендации по оценке экономической эффективности, технологии и качества работ при содержании автомобильных дорог общего пользования с асфальтобетонным покрытием под уплотненным снежным покровом с учетом условий эксплуатации» ЗАО» НИПИ ТРТИ» по заказу ФДА (РОСАВТОДОР), УД 47/379.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8000" b="1" dirty="0" smtClean="0"/>
              <a:t>Разработка межгосударственного стандарта </a:t>
            </a:r>
            <a:r>
              <a:rPr lang="ru-RU" sz="8000" dirty="0" smtClean="0"/>
              <a:t>«Дороги автомобильные общего пользования.  Правила проектирования», Федеральное дорожное агентство (РОСАВТОДОР), 2013-2014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8000" b="1" dirty="0" smtClean="0"/>
              <a:t>Разработка межгосударственного стандарта </a:t>
            </a:r>
            <a:r>
              <a:rPr lang="ru-RU" sz="8000" dirty="0" smtClean="0"/>
              <a:t>«Дороги автомобильные общего пользования. Изыскания мостов и путепроводов. Общие требования» Федеральное дорожное агентство (РОСАВТОДОР), 2013-2014 </a:t>
            </a:r>
            <a:r>
              <a:rPr lang="ru-RU" sz="8000" dirty="0" err="1" smtClean="0"/>
              <a:t>СПбГАСУ</a:t>
            </a:r>
            <a:r>
              <a:rPr lang="ru-RU" sz="8000" dirty="0" smtClean="0"/>
              <a:t>, 2014-2015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ru-RU" sz="21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Результативность 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работы научной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школы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за  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период 2013-18 гг.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058402"/>
              </p:ext>
            </p:extLst>
          </p:nvPr>
        </p:nvGraphicFramePr>
        <p:xfrm>
          <a:off x="1229457" y="911768"/>
          <a:ext cx="9733085" cy="552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98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3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9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Количество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7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защищенных диссертаций участниками научной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школы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−   Докторских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−   Кандидатских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−   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Защищено НКР(диссертаций)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b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изданных монографиях в рамках научной школы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сведения 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опубликованных статьях: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−  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изданиях по перечню ВАК;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−  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зарубежных изданиях(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SKOPUS)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0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участии в конкурсах на получение грантов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полученных патентов и свидетельств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01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участии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научных 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конференциях, форумах, симпозиумах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−   Международных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−   Всероссийских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2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5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274062" cy="10023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n-lt"/>
              </a:rPr>
              <a:t>Результаты внедрения научных разработок ученых школы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 практике и на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предприятиях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2661"/>
            <a:ext cx="12192000" cy="613703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Выполнено более 250 НИР</a:t>
            </a:r>
            <a:r>
              <a:rPr lang="ru-RU" sz="1800" dirty="0" smtClean="0"/>
              <a:t>, отчетов и разработано рекомендации по результатам обследований, мониторинга статических и динамических испытаний дорожно-транспортных сооружений с целью повышения их эксплуатационной надежности и долговечности. </a:t>
            </a:r>
          </a:p>
          <a:p>
            <a:r>
              <a:rPr lang="ru-RU" sz="1800" b="1" dirty="0" smtClean="0"/>
              <a:t>Выполнено научно-техническое обоснование и научное сопровождение</a:t>
            </a:r>
            <a:r>
              <a:rPr lang="ru-RU" sz="1800" dirty="0" smtClean="0"/>
              <a:t> </a:t>
            </a:r>
            <a:r>
              <a:rPr lang="ru-RU" sz="1800" b="1" dirty="0" smtClean="0"/>
              <a:t>строительства первой очереди КАД </a:t>
            </a:r>
            <a:r>
              <a:rPr lang="ru-RU" sz="1800" dirty="0" smtClean="0"/>
              <a:t>вокруг СПБЮ направленное на применение новых материалов, конструкций и технологий, повышение надежности и безопасности строящихся сооружений.</a:t>
            </a:r>
          </a:p>
          <a:p>
            <a:r>
              <a:rPr lang="ru-RU" sz="1800" b="1" dirty="0" smtClean="0"/>
              <a:t>Внедрена методика и программное обеспечение количественного определения остаточного ресурса </a:t>
            </a:r>
            <a:r>
              <a:rPr lang="ru-RU" sz="1800" dirty="0" smtClean="0"/>
              <a:t>конструкций 4-х уникальных мостов через р. Неву и системы приборов, разработанных совместно с ЦНИИ СПБ им. А.Н. Крылова (АИВС для ТДМ).</a:t>
            </a:r>
          </a:p>
          <a:p>
            <a:r>
              <a:rPr lang="ru-RU" sz="1800" b="1" dirty="0" smtClean="0"/>
              <a:t>Выполнены сотрудниками, аспирантами и студентами кафедры по заказам ГУП СПБ « МОСТОТРЕСТ» НИР по проектированию и строительству 5-ти автодорожных мостов из древесно-пластиковых труб в Лен. Области, арочного пешеходного моста в Приморском парке СПб, городского СТЖБ моста через р. </a:t>
            </a:r>
            <a:r>
              <a:rPr lang="ru-RU" sz="1800" b="1" dirty="0" err="1" smtClean="0"/>
              <a:t>Дудергофку</a:t>
            </a:r>
            <a:r>
              <a:rPr lang="ru-RU" sz="1800" b="1" dirty="0" smtClean="0"/>
              <a:t>.</a:t>
            </a:r>
          </a:p>
          <a:p>
            <a:r>
              <a:rPr lang="ru-RU" sz="1800" b="1" dirty="0" smtClean="0"/>
              <a:t>Внедрены результаты НИР</a:t>
            </a:r>
            <a:r>
              <a:rPr lang="ru-RU" sz="1800" dirty="0" smtClean="0"/>
              <a:t>: сборно-разборная мостовая ферма из композиционных труб при реконструкции 2-го Елагина моста через р. Средняя </a:t>
            </a:r>
            <a:r>
              <a:rPr lang="ru-RU" sz="1800" dirty="0" err="1" smtClean="0"/>
              <a:t>Невка</a:t>
            </a:r>
            <a:endParaRPr lang="ru-RU" sz="1800" dirty="0"/>
          </a:p>
          <a:p>
            <a:r>
              <a:rPr lang="ru-RU" sz="1800" b="1" dirty="0" smtClean="0"/>
              <a:t>Разработаны и внедрены межгосударственные стандарты</a:t>
            </a:r>
            <a:r>
              <a:rPr lang="ru-RU" sz="1800" dirty="0" smtClean="0"/>
              <a:t>: «Правила проектирования автомобильных дорог» – ГОСТ 33100-2014, «Изыскания мостов и путепроводов. Общие требования» - ГОСТ 33179-2014</a:t>
            </a:r>
          </a:p>
          <a:p>
            <a:r>
              <a:rPr lang="ru-RU" sz="1800" b="1" dirty="0" smtClean="0"/>
              <a:t>Выполнены по заказам ФДА «РОСАВТОДОР» и внедрены в практику НИР:</a:t>
            </a:r>
            <a:r>
              <a:rPr lang="ru-RU" sz="1800" dirty="0" smtClean="0"/>
              <a:t> </a:t>
            </a:r>
            <a:r>
              <a:rPr lang="ru-RU" sz="1800" b="1" dirty="0" smtClean="0"/>
              <a:t>разработка и внедрение отраслевых дорожно-методических документов</a:t>
            </a:r>
            <a:r>
              <a:rPr lang="ru-RU" sz="1800" dirty="0" smtClean="0"/>
              <a:t> по технологии содержания а/д и ИС в их составе (ОДМ 218.3.034-2013) и по оценке экономической эффективности и технологии качества работ при содержании а/д ( ОДМ 218.3.090.2013)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3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1467</Words>
  <Application>Microsoft Office PowerPoint</Application>
  <PresentationFormat>Произвольный</PresentationFormat>
  <Paragraphs>122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Office Theme</vt:lpstr>
      <vt:lpstr>НАУЧНАЯ ШКОЛА Современные методы расчета, конструирования и определения ресурса дорожных и мостовых сооружений</vt:lpstr>
      <vt:lpstr>Руководитель научной школы</vt:lpstr>
      <vt:lpstr>Руководитель научной школы Быстров Владимир Аполинарьевич </vt:lpstr>
      <vt:lpstr>Творческий коллектив научной школы: </vt:lpstr>
      <vt:lpstr>Основные направления деятельности: </vt:lpstr>
      <vt:lpstr>Сведения о выполненных научно-исследовательских работах: </vt:lpstr>
      <vt:lpstr>Презентация PowerPoint</vt:lpstr>
      <vt:lpstr>Результативность работы научной школы за  период 2013-18 гг.  </vt:lpstr>
      <vt:lpstr>Результаты внедрения научных разработок ученых школы  в практике и на предприятиях</vt:lpstr>
      <vt:lpstr>Фотоотчет</vt:lpstr>
      <vt:lpstr>Презентация PowerPoint</vt:lpstr>
      <vt:lpstr>Презентация PowerPoint</vt:lpstr>
      <vt:lpstr>Мосты запроектированные, построенные и испытанные  по результатам НИР кафедры: преподавателей, аспирантов и студентов  (Быстров В.А., Димов А.М., Корныльев Е.Н., Ярошутин Д.А., Супоницкий С.З., Судомоин А.С.)</vt:lpstr>
      <vt:lpstr>Мосты запроектированные, построенные и испытанные  по результатам НИР кафедры: преподавателей, аспирантов и студентов  (Быстров В.А., Димов А.М., Корныльев Е.Н., Ярошутин Д.А., Супоницкий С.З., Судомоин А.С.)</vt:lpstr>
      <vt:lpstr>Мосты запроектированные, построенные и испытанные  по результатам НИР кафедры: преподавателей, аспирантов и студентов  (Быстров В.А., Димов А.М., Корныльев Е.Н., Ярошутин Д.А., Супоницкий С.З., Судомоин А.С.)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СПбГАСУ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Антропова Екатерина Вячеславовна</dc:creator>
  <cp:lastModifiedBy>Лукманова Наталия Борисовна</cp:lastModifiedBy>
  <cp:revision>82</cp:revision>
  <dcterms:created xsi:type="dcterms:W3CDTF">2018-04-24T14:35:02Z</dcterms:created>
  <dcterms:modified xsi:type="dcterms:W3CDTF">2018-11-27T08:59:10Z</dcterms:modified>
</cp:coreProperties>
</file>