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7" r:id="rId3"/>
    <p:sldId id="261" r:id="rId4"/>
    <p:sldId id="263" r:id="rId5"/>
    <p:sldId id="270" r:id="rId6"/>
    <p:sldId id="271" r:id="rId7"/>
    <p:sldId id="274" r:id="rId8"/>
    <p:sldId id="277" r:id="rId9"/>
    <p:sldId id="280" r:id="rId10"/>
    <p:sldId id="260" r:id="rId11"/>
    <p:sldId id="262" r:id="rId12"/>
    <p:sldId id="273" r:id="rId13"/>
    <p:sldId id="278" r:id="rId14"/>
    <p:sldId id="272" r:id="rId15"/>
    <p:sldId id="275" r:id="rId16"/>
    <p:sldId id="259" r:id="rId17"/>
    <p:sldId id="276" r:id="rId18"/>
    <p:sldId id="279" r:id="rId19"/>
    <p:sldId id="281" r:id="rId20"/>
    <p:sldId id="26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41B02-D31C-4936-B615-594B6A60AADE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0CE29-B025-4BCE-A4DA-5211570C3E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49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CE29-B025-4BCE-A4DA-5211570C3EA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12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60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9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13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77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9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08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80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6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650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06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22939-5338-47B2-8D56-8CBFB2723E2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CD35D-6A56-48F7-8D53-2D35617466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39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34" y="1204369"/>
            <a:ext cx="10515600" cy="368078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НАУЧНАЯ ШКОЛА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002060"/>
                </a:solidFill>
              </a:rPr>
              <a:t>Системы отопления, вентиляции и кондиционирования воздуха жилых, общественных и производственных </a:t>
            </a:r>
            <a:r>
              <a:rPr lang="ru-RU" dirty="0" smtClean="0">
                <a:solidFill>
                  <a:srgbClr val="002060"/>
                </a:solidFill>
              </a:rPr>
              <a:t>зданий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8"/>
    </mc:Choice>
    <mc:Fallback xmlns="">
      <p:transition spd="slow" advTm="355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Результативность </a:t>
            </a:r>
            <a:r>
              <a:rPr lang="ru-RU" sz="2800" b="1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работы научной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школы</a:t>
            </a:r>
            <a:br>
              <a:rPr lang="ru-RU" sz="2800" b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за  период 2013-18 гг.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3785817"/>
              </p:ext>
            </p:extLst>
          </p:nvPr>
        </p:nvGraphicFramePr>
        <p:xfrm>
          <a:off x="701458" y="1462370"/>
          <a:ext cx="9933140" cy="5025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0707"/>
                <a:gridCol w="1732433"/>
              </a:tblGrid>
              <a:tr h="7162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Показатели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Количество 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059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Количество </a:t>
                      </a: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защищенных диссертаций участниками научной школы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докторских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 кандидатских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 smtClean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−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Сведения </a:t>
                      </a: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 изданных монографиях в рамках научной школы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9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Сведения </a:t>
                      </a: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опубликованных статьях: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 изданиях по перечню ВАК;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зарубежных изданиях;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 smtClean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63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56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−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Информация </a:t>
                      </a: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 участии в конкурсах на получение грантов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−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Количество </a:t>
                      </a: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полученных патентов и свидетельств</a:t>
                      </a: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6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−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Информация </a:t>
                      </a: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 участии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 научных </a:t>
                      </a:r>
                      <a:r>
                        <a:rPr lang="ru-RU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конференциях, форумах, симпозиумах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Международных;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Всероссийских.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110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18</a:t>
                      </a:r>
                      <a:endParaRPr lang="ru-RU" sz="14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539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3757"/>
            <a:ext cx="10515600" cy="147693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+mn-lt"/>
              </a:rPr>
              <a:t>Результаты внедрения научных разработок ученых школы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в практике и на предприятиях (2013-2018 г.г.)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016" y="1524434"/>
            <a:ext cx="10783784" cy="4990811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«АЖИО», ООО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Гидроцем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81,4 тыс.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/год на одну мельницу.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Техстроймонтаж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81,7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/год на одну установку.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«Подбор мощности вакуумного насоса в системах пневмотранспорта» (свидетельство о государственной регистрации № 2015619490 04 сентября 2015года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расчета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воздухораспределения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помещениях стесненными струями, включена в редакцию № 1 СП 60.13330.2016 «Отопление, вентиляция и кондиционирование воздуха» (Акт внедрения от 26.06.2018 г. АО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ЦНИИПромзданий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программа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ComfortAir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(Акт внедрения от 18.06.2018 г. ООО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Арктос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расчету и применению воздухораспределителей завода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Арктос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(Акт внедрения от 18.06.2018 г.); 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313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9812" y="623892"/>
            <a:ext cx="107392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Результаты внедрения научных разработок ученых школы в практике и на предприятиях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0639" y="1577999"/>
            <a:ext cx="1079466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Методика определения модифицированного кинематического коэффициента внедрена в практику аэродинамических испытаний воздухораспределителей на заводе «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Арктос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» (Акт внедрения от 18.06.2018 г.)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ru-RU" sz="2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Графоаналитическая методика расчета </a:t>
            </a:r>
            <a:r>
              <a:rPr lang="ru-RU" sz="2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теплоутилизационного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теплового насоса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(Акт внедрения от 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08.12.2015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г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в ООО СПб-</a:t>
            </a:r>
            <a:r>
              <a:rPr lang="ru-RU" sz="2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Гипрошахт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6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г.Воркута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ru-RU" sz="2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Методика исследований сотовых увлажнителей на базе аппарата 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CCX 2,5 (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Акт внедрения №214 от 04.12.2015г.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в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ООО «2Н АКВА Групп»)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применению вентиляционных блоков «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Полигран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База данных программы аэродинамического расчета вентиляционных блоков</a:t>
            </a:r>
            <a:r>
              <a:rPr lang="en-US" sz="2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963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3143" y="1708628"/>
            <a:ext cx="1045424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расчета системы снеготаяния с использованием антифризов для пандусов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управления работой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фильтров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фармацевтического предприятия «ЗАО «МБНПК «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Цитомед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расчёта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газогорелочного устройства с принудительной подачей воздуха и 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щелевой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камерой смешения на природный 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внедрения №27 от 22.08.2016г. ООО «</a:t>
            </a:r>
            <a:r>
              <a:rPr lang="ru-RU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Балткотломаш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схемы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горелки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сжигания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шахтного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газа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системы автоматики с использованием корректора-анализатора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горения (КАКГ)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корректора-регулятора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КАКГ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ЗАО НПФ «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УРАН-СПб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3143" y="754521"/>
            <a:ext cx="10889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Результаты внедрения научных разработок ученых школы в практике и на предприятиях (</a:t>
            </a:r>
            <a:r>
              <a:rPr lang="ru-RU" sz="2800" b="1" dirty="0" smtClean="0">
                <a:solidFill>
                  <a:srgbClr val="002060"/>
                </a:solidFill>
              </a:rPr>
              <a:t>2013-2018г.г</a:t>
            </a:r>
            <a:r>
              <a:rPr lang="ru-RU" sz="2800" b="1" dirty="0">
                <a:solidFill>
                  <a:srgbClr val="002060"/>
                </a:solidFill>
              </a:rPr>
              <a:t>.)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06246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7517" y="1469784"/>
            <a:ext cx="107352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Патент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№ 135346 на полезную модель «Дымовая труба с 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омбинированным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нагревом воздуха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Патент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№ 2618635 на изобретение «Щелевая горелка с принудительной подачей воздуха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 РФ № 2636644 на изобретение «Щелевая горелка с принудительной подачей воздуха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№ 2637271 на изобретение «Щелевая горелка с принудительной подачей воздуха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 РФ № 2618137 на изобретение «Инжекционная горелка низкого давления»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 РФ №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№158199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полезную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«Устройство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фильтрации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жидкости»(внедрено в филиале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«Газпром ВНИИГАЗ»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г.Ухта)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7517" y="497191"/>
            <a:ext cx="108777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Результаты внедрения научных разработок ученых школы в практике и на предприятиях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22990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7517" y="497191"/>
            <a:ext cx="108777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Результаты внедрения научных разработок ученых школы в практике и на предприятиях</a:t>
            </a:r>
            <a:endParaRPr lang="ru-RU" sz="2800" dirty="0"/>
          </a:p>
        </p:txBody>
      </p:sp>
      <p:pic>
        <p:nvPicPr>
          <p:cNvPr id="4" name="Рисунок 3" descr="Патент на изобретение Инжекционная горел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721" y="1354346"/>
            <a:ext cx="3641343" cy="5012201"/>
          </a:xfrm>
          <a:prstGeom prst="rect">
            <a:avLst/>
          </a:prstGeom>
        </p:spPr>
      </p:pic>
      <p:pic>
        <p:nvPicPr>
          <p:cNvPr id="5" name="Рисунок 4" descr="Патент на изобретение Щелевая горел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0672" y="1440610"/>
            <a:ext cx="3572221" cy="491705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9117" y="1396584"/>
            <a:ext cx="3509123" cy="49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2990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279" y="522514"/>
            <a:ext cx="10515600" cy="50539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Фотоотчет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050" name="Picture 2" descr="SAM_09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80" y="1193228"/>
            <a:ext cx="3283488" cy="223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59676" y="981482"/>
            <a:ext cx="3242952" cy="2404063"/>
          </a:xfrm>
          <a:prstGeom prst="rect">
            <a:avLst/>
          </a:prstGeom>
        </p:spPr>
      </p:pic>
      <p:pic>
        <p:nvPicPr>
          <p:cNvPr id="6" name="Рисунок 5" descr="C:\Documents and Settings\ikibort\Мои документы\Downloads\IMG_20160211_121522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79" y="3687183"/>
            <a:ext cx="3243077" cy="2570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Documents and Settings\ikibort\Мои документы\Downloads\IMG_20160425_13191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967" y="3710820"/>
            <a:ext cx="3598223" cy="2570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56536" y="655608"/>
            <a:ext cx="3660851" cy="282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ВБ_2_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06704" y="3979896"/>
            <a:ext cx="141818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ВБ_1_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06704" y="5306216"/>
            <a:ext cx="1467911" cy="97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7" descr="DSC0766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07343" y="4218317"/>
            <a:ext cx="1814431" cy="136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8141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74" y="3448038"/>
            <a:ext cx="2465437" cy="2943407"/>
          </a:xfrm>
          <a:prstGeom prst="rect">
            <a:avLst/>
          </a:prstGeom>
        </p:spPr>
      </p:pic>
      <p:pic>
        <p:nvPicPr>
          <p:cNvPr id="1026" name="Рисунок 0" descr="orig_33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580" y="3788228"/>
            <a:ext cx="3904826" cy="260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G_369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375" y="585506"/>
            <a:ext cx="2256265" cy="302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G_368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503" y="3448038"/>
            <a:ext cx="3979831" cy="299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fancybox-img" descr="IMG_829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95" y="454877"/>
            <a:ext cx="4008852" cy="266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Рисунок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67" y="669781"/>
            <a:ext cx="4269383" cy="22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669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61" y="402525"/>
            <a:ext cx="4503630" cy="36588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43" y="790245"/>
            <a:ext cx="5178490" cy="28893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" y="4202105"/>
            <a:ext cx="2855580" cy="19136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5035" y="4392111"/>
            <a:ext cx="3572763" cy="19136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4555" y="4153148"/>
            <a:ext cx="30003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53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3627" y="524885"/>
            <a:ext cx="7541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М</a:t>
            </a:r>
            <a:r>
              <a:rPr lang="de-DE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оделирование</a:t>
            </a:r>
            <a:r>
              <a:rPr lang="de-DE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энерг</a:t>
            </a:r>
            <a:r>
              <a:rPr lang="ru-RU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опотребления</a:t>
            </a:r>
            <a:r>
              <a:rPr lang="de-DE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в </a:t>
            </a:r>
            <a:r>
              <a:rPr lang="de-DE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здани</a:t>
            </a:r>
            <a:r>
              <a:rPr lang="ru-RU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ях</a:t>
            </a: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7" t="4755" r="35314" b="8819"/>
          <a:stretch/>
        </p:blipFill>
        <p:spPr bwMode="auto">
          <a:xfrm>
            <a:off x="1236193" y="1028806"/>
            <a:ext cx="3147953" cy="29115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856" y="1028806"/>
            <a:ext cx="3813185" cy="2388315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096" y="3959638"/>
            <a:ext cx="2902467" cy="2423157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" r="1336" b="5351"/>
          <a:stretch/>
        </p:blipFill>
        <p:spPr bwMode="auto">
          <a:xfrm>
            <a:off x="6157778" y="3504814"/>
            <a:ext cx="4781340" cy="28779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9961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075223" cy="6799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Руководитель научной школы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43201" y="1045030"/>
            <a:ext cx="823911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УЛЯШЕВА ВЕРА МИХАЙЛОВНА</a:t>
            </a:r>
            <a:r>
              <a:rPr lang="ru-RU" dirty="0" smtClean="0">
                <a:solidFill>
                  <a:srgbClr val="002060"/>
                </a:solidFill>
              </a:rPr>
              <a:t>, доктор технических наук, профессор кафедры ТГВ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Сведения об образовании и основных этапах профессиональной деятельности: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1991</a:t>
            </a:r>
            <a:r>
              <a:rPr lang="ru-RU" dirty="0" smtClean="0">
                <a:solidFill>
                  <a:srgbClr val="002060"/>
                </a:solidFill>
              </a:rPr>
              <a:t> г. Защита кандидатской диссертации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1996 г. Ученое звание доцента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1999-2011 г. ОАО Газпром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2013 г. Защита докторской диссертации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 2014 г. Профессор кафедры ТГВ СПбГАСУ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 2018г. Руководитель научной школы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b="1" i="1" dirty="0" smtClean="0">
                <a:solidFill>
                  <a:srgbClr val="002060"/>
                </a:solidFill>
              </a:rPr>
              <a:t>Научные </a:t>
            </a:r>
            <a:r>
              <a:rPr lang="ru-RU" b="1" i="1" dirty="0">
                <a:solidFill>
                  <a:srgbClr val="002060"/>
                </a:solidFill>
              </a:rPr>
              <a:t>достижения: </a:t>
            </a:r>
            <a:r>
              <a:rPr lang="ru-RU" i="1" dirty="0" smtClean="0">
                <a:solidFill>
                  <a:srgbClr val="002060"/>
                </a:solidFill>
              </a:rPr>
              <a:t>опубликовано </a:t>
            </a:r>
            <a:r>
              <a:rPr lang="ru-RU" i="1" dirty="0">
                <a:solidFill>
                  <a:srgbClr val="002060"/>
                </a:solidFill>
              </a:rPr>
              <a:t>более </a:t>
            </a:r>
            <a:r>
              <a:rPr lang="ru-RU" i="1" dirty="0" smtClean="0">
                <a:solidFill>
                  <a:srgbClr val="002060"/>
                </a:solidFill>
              </a:rPr>
              <a:t>100 </a:t>
            </a:r>
            <a:r>
              <a:rPr lang="ru-RU" i="1" dirty="0">
                <a:solidFill>
                  <a:srgbClr val="002060"/>
                </a:solidFill>
              </a:rPr>
              <a:t>научных работ, в том числе </a:t>
            </a:r>
            <a:r>
              <a:rPr lang="ru-RU" i="1" dirty="0" smtClean="0">
                <a:solidFill>
                  <a:srgbClr val="002060"/>
                </a:solidFill>
              </a:rPr>
              <a:t>2 </a:t>
            </a:r>
            <a:r>
              <a:rPr lang="ru-RU" i="1" dirty="0">
                <a:solidFill>
                  <a:srgbClr val="002060"/>
                </a:solidFill>
              </a:rPr>
              <a:t>монографии </a:t>
            </a:r>
            <a:r>
              <a:rPr lang="ru-RU" i="1" dirty="0" smtClean="0">
                <a:solidFill>
                  <a:srgbClr val="002060"/>
                </a:solidFill>
              </a:rPr>
              <a:t>по тепловому и воздушному режимам производственных помещений компрессорных станций магистральных газопроводов</a:t>
            </a:r>
            <a:r>
              <a:rPr lang="en-US" i="1" dirty="0" smtClean="0">
                <a:solidFill>
                  <a:srgbClr val="002060"/>
                </a:solidFill>
              </a:rPr>
              <a:t>;</a:t>
            </a:r>
            <a:r>
              <a:rPr lang="ru-RU" i="1" dirty="0" smtClean="0">
                <a:solidFill>
                  <a:srgbClr val="002060"/>
                </a:solidFill>
              </a:rPr>
              <a:t>  статьи , авторские свидетельства и патенты по тепло- воздухообмену в производственных  помещениях, </a:t>
            </a:r>
            <a:r>
              <a:rPr lang="ru-RU" i="1" dirty="0" err="1" smtClean="0">
                <a:solidFill>
                  <a:srgbClr val="002060"/>
                </a:solidFill>
              </a:rPr>
              <a:t>тепломассообмену</a:t>
            </a:r>
            <a:r>
              <a:rPr lang="ru-RU" i="1" dirty="0" smtClean="0">
                <a:solidFill>
                  <a:srgbClr val="002060"/>
                </a:solidFill>
              </a:rPr>
              <a:t> в аппаратах кондиционирования воздуха, энергосбережению в системах отопления, вентиляции и кондиционирования воздуха, очистке вентиляционных выбросов.</a:t>
            </a:r>
          </a:p>
          <a:p>
            <a:pPr algn="just"/>
            <a:r>
              <a:rPr lang="en-US" dirty="0">
                <a:solidFill>
                  <a:srgbClr val="002060"/>
                </a:solidFill>
              </a:rPr>
              <a:t>4 </a:t>
            </a:r>
            <a:r>
              <a:rPr lang="ru-RU" dirty="0">
                <a:solidFill>
                  <a:srgbClr val="002060"/>
                </a:solidFill>
              </a:rPr>
              <a:t>аспиранта защитили кандидатские диссертации</a:t>
            </a:r>
            <a:endParaRPr lang="en-US" dirty="0">
              <a:solidFill>
                <a:srgbClr val="002060"/>
              </a:solidFill>
            </a:endParaRPr>
          </a:p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86" y="2241343"/>
            <a:ext cx="1327759" cy="199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8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96549" y="2781195"/>
            <a:ext cx="4183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034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7814"/>
            <a:ext cx="10515600" cy="347393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+mn-lt"/>
              </a:rPr>
              <a:t>Творческий коллектив научной школы: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26274"/>
            <a:ext cx="10515600" cy="558140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</a:pPr>
            <a:r>
              <a:rPr lang="ru-RU" dirty="0" err="1" smtClean="0"/>
              <a:t>Таурит</a:t>
            </a:r>
            <a:r>
              <a:rPr lang="ru-RU" dirty="0" smtClean="0"/>
              <a:t> В.Р., д.т.н., профессор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r>
              <a:rPr lang="ru-RU" dirty="0" err="1" smtClean="0"/>
              <a:t>Гримитлин</a:t>
            </a:r>
            <a:r>
              <a:rPr lang="ru-RU" dirty="0" smtClean="0"/>
              <a:t> А.М</a:t>
            </a:r>
            <a:r>
              <a:rPr lang="ru-RU" dirty="0"/>
              <a:t>., д.т.н., профессор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r>
              <a:rPr lang="ru-RU" dirty="0" err="1" smtClean="0"/>
              <a:t>Шкаровский</a:t>
            </a:r>
            <a:r>
              <a:rPr lang="ru-RU" dirty="0" smtClean="0"/>
              <a:t> А.Л., </a:t>
            </a:r>
            <a:r>
              <a:rPr lang="ru-RU" dirty="0"/>
              <a:t>д.т.н., </a:t>
            </a:r>
            <a:r>
              <a:rPr lang="ru-RU" dirty="0" smtClean="0"/>
              <a:t>профессор</a:t>
            </a:r>
            <a:r>
              <a:rPr lang="en-US" dirty="0" smtClean="0"/>
              <a:t>;</a:t>
            </a:r>
            <a:r>
              <a:rPr lang="ru-RU" dirty="0" smtClean="0"/>
              <a:t> Анисимов С.М., </a:t>
            </a:r>
            <a:r>
              <a:rPr lang="ru-RU" dirty="0"/>
              <a:t>д.т.н., профессор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endParaRPr lang="en-US" dirty="0"/>
          </a:p>
          <a:p>
            <a:pPr marL="0" indent="0" algn="just">
              <a:lnSpc>
                <a:spcPct val="170000"/>
              </a:lnSpc>
              <a:spcBef>
                <a:spcPts val="0"/>
              </a:spcBef>
            </a:pPr>
            <a:r>
              <a:rPr lang="ru-RU" dirty="0" err="1" smtClean="0"/>
              <a:t>Пухкал</a:t>
            </a:r>
            <a:r>
              <a:rPr lang="ru-RU" dirty="0" smtClean="0"/>
              <a:t> В.А., к.т.н., доцент</a:t>
            </a:r>
            <a:r>
              <a:rPr lang="en-US" dirty="0" smtClean="0"/>
              <a:t>;</a:t>
            </a:r>
            <a:r>
              <a:rPr lang="ru-RU" dirty="0" smtClean="0"/>
              <a:t> Васильев В.Ф.</a:t>
            </a:r>
            <a:r>
              <a:rPr lang="ru-RU" dirty="0"/>
              <a:t> , к.т.н., доцент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</a:pPr>
            <a:r>
              <a:rPr lang="ru-RU" dirty="0" smtClean="0"/>
              <a:t>Суханова И.И.</a:t>
            </a:r>
            <a:r>
              <a:rPr lang="ru-RU" dirty="0"/>
              <a:t> , к.т.н., доцент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r>
              <a:rPr lang="ru-RU" dirty="0" err="1" smtClean="0"/>
              <a:t>Комина</a:t>
            </a:r>
            <a:r>
              <a:rPr lang="ru-RU" dirty="0" smtClean="0"/>
              <a:t> Г.П.</a:t>
            </a:r>
            <a:r>
              <a:rPr lang="ru-RU" dirty="0"/>
              <a:t> , к.т.н., доцент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</a:pPr>
            <a:r>
              <a:rPr lang="ru-RU" dirty="0" smtClean="0"/>
              <a:t>Бирюзова Е.А. , к.т.н., доцент</a:t>
            </a:r>
            <a:r>
              <a:rPr lang="en-US" dirty="0" smtClean="0"/>
              <a:t>;</a:t>
            </a:r>
            <a:r>
              <a:rPr lang="ru-RU" dirty="0" smtClean="0"/>
              <a:t> Смирнов А.Ф. ., </a:t>
            </a:r>
            <a:r>
              <a:rPr lang="ru-RU" dirty="0" err="1" smtClean="0"/>
              <a:t>к.т.н</a:t>
            </a:r>
            <a:r>
              <a:rPr lang="ru-RU" dirty="0" smtClean="0"/>
              <a:t>, доцент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</a:pPr>
            <a:r>
              <a:rPr lang="ru-RU" dirty="0" smtClean="0"/>
              <a:t>Куц Е.В. , к.т.н., доцент</a:t>
            </a:r>
            <a:r>
              <a:rPr lang="en-US" dirty="0" smtClean="0"/>
              <a:t>;</a:t>
            </a:r>
            <a:r>
              <a:rPr lang="ru-RU" dirty="0" smtClean="0"/>
              <a:t> Яковлев В.А. , к.т.н.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</a:pPr>
            <a:r>
              <a:rPr lang="ru-RU" dirty="0" smtClean="0"/>
              <a:t>Мартьянова А.Ю., к.т.н.</a:t>
            </a:r>
            <a:r>
              <a:rPr lang="en-US" dirty="0" smtClean="0"/>
              <a:t>;</a:t>
            </a:r>
            <a:r>
              <a:rPr lang="ru-RU" dirty="0" smtClean="0"/>
              <a:t> Нефедова М.А., к.т.н.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</a:pPr>
            <a:r>
              <a:rPr lang="ru-RU" dirty="0" smtClean="0"/>
              <a:t>Пономарев Н.С., к.ф.-</a:t>
            </a:r>
            <a:r>
              <a:rPr lang="ru-RU" dirty="0" err="1" smtClean="0"/>
              <a:t>м.н</a:t>
            </a:r>
            <a:r>
              <a:rPr lang="ru-RU" dirty="0" smtClean="0"/>
              <a:t>, доцент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r>
              <a:rPr lang="ru-RU" dirty="0" err="1" smtClean="0"/>
              <a:t>Шиманский</a:t>
            </a:r>
            <a:r>
              <a:rPr lang="ru-RU" dirty="0" smtClean="0"/>
              <a:t> С.Р., к.ф.-</a:t>
            </a:r>
            <a:r>
              <a:rPr lang="ru-RU" dirty="0" err="1" smtClean="0"/>
              <a:t>м.н</a:t>
            </a:r>
            <a:r>
              <a:rPr lang="ru-RU" dirty="0" smtClean="0"/>
              <a:t>, доцент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r>
              <a:rPr lang="ru-RU" dirty="0" err="1" smtClean="0"/>
              <a:t>Денисихина</a:t>
            </a:r>
            <a:r>
              <a:rPr lang="ru-RU" dirty="0" smtClean="0"/>
              <a:t> Д.М. , к.ф.-</a:t>
            </a:r>
            <a:r>
              <a:rPr lang="ru-RU" dirty="0" err="1" smtClean="0"/>
              <a:t>м.н</a:t>
            </a:r>
            <a:r>
              <a:rPr lang="ru-RU" dirty="0" smtClean="0"/>
              <a:t>, доцент</a:t>
            </a:r>
            <a:r>
              <a:rPr lang="en-US" dirty="0" smtClean="0"/>
              <a:t>;</a:t>
            </a:r>
            <a:r>
              <a:rPr lang="ru-RU" dirty="0" smtClean="0"/>
              <a:t> Аспиранты</a:t>
            </a:r>
            <a:r>
              <a:rPr lang="en-US" dirty="0" smtClean="0"/>
              <a:t>; </a:t>
            </a:r>
            <a:r>
              <a:rPr lang="ru-RU" dirty="0" smtClean="0"/>
              <a:t>Магистранты</a:t>
            </a:r>
            <a:endParaRPr lang="en-US" dirty="0" smtClean="0"/>
          </a:p>
          <a:p>
            <a:endParaRPr lang="en-US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299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+mn-lt"/>
              </a:rPr>
              <a:t>Основные направления деятельности: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666" y="1429840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ru-RU" sz="3300" dirty="0" smtClean="0"/>
              <a:t>Развитие и совершенствование систем отопления, вентиляции и кондиционирования воздуха</a:t>
            </a:r>
            <a:r>
              <a:rPr lang="en-US" sz="3300" dirty="0" smtClean="0"/>
              <a:t>;</a:t>
            </a:r>
          </a:p>
          <a:p>
            <a:pPr algn="just">
              <a:lnSpc>
                <a:spcPct val="150000"/>
              </a:lnSpc>
            </a:pPr>
            <a:r>
              <a:rPr lang="ru-RU" sz="3300" dirty="0" smtClean="0"/>
              <a:t>Разработка энергосберегающих технологий и методов расчета</a:t>
            </a:r>
            <a:r>
              <a:rPr lang="en-US" sz="3300" dirty="0" smtClean="0"/>
              <a:t>;</a:t>
            </a:r>
          </a:p>
          <a:p>
            <a:pPr algn="just">
              <a:lnSpc>
                <a:spcPct val="150000"/>
              </a:lnSpc>
            </a:pPr>
            <a:r>
              <a:rPr lang="ru-RU" sz="3300" dirty="0" smtClean="0"/>
              <a:t>Численное моделирование процессов тепло-, </a:t>
            </a:r>
            <a:r>
              <a:rPr lang="ru-RU" sz="3300" dirty="0" err="1" smtClean="0"/>
              <a:t>воздухо</a:t>
            </a:r>
            <a:r>
              <a:rPr lang="ru-RU" sz="3300" dirty="0" smtClean="0"/>
              <a:t>- и массообмена в помещениях и оборудовании систем отопления, вентиляции и кондиционирования воздуха</a:t>
            </a:r>
            <a:r>
              <a:rPr lang="en-US" sz="3300" dirty="0" smtClean="0"/>
              <a:t>;</a:t>
            </a:r>
            <a:endParaRPr lang="ru-RU" sz="3300" dirty="0" smtClean="0"/>
          </a:p>
          <a:p>
            <a:pPr>
              <a:lnSpc>
                <a:spcPct val="150000"/>
              </a:lnSpc>
            </a:pPr>
            <a:r>
              <a:rPr lang="ru-RU" sz="3300" dirty="0" smtClean="0"/>
              <a:t>Исследование процессов </a:t>
            </a:r>
            <a:r>
              <a:rPr lang="ru-RU" sz="3300" dirty="0" err="1" smtClean="0"/>
              <a:t>обеспыливания</a:t>
            </a:r>
            <a:r>
              <a:rPr lang="ru-RU" sz="3300" dirty="0" smtClean="0"/>
              <a:t> воздуха</a:t>
            </a:r>
            <a:endParaRPr lang="en-US" sz="33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376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9559" y="1514608"/>
            <a:ext cx="10836321" cy="4396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Исследование 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повышения надежности и эффективности работы газовых котлов малой мощности в условиях аномально низких температур на примере Республики Саха (Якутия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Руководитель - </a:t>
            </a:r>
            <a:r>
              <a:rPr lang="ru-RU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Комина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Г.П., к.т.н., доцент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 </a:t>
            </a:r>
            <a:endParaRPr lang="ru-RU" sz="2100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Исполнители: Бирюзова Е.А., 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к.т.н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., доцент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Яковлев В.А., </a:t>
            </a:r>
            <a:r>
              <a:rPr lang="ru-RU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ст.преп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., Иванова А.В., аспирант</a:t>
            </a:r>
          </a:p>
          <a:p>
            <a:pPr algn="just">
              <a:lnSpc>
                <a:spcPct val="150000"/>
              </a:lnSpc>
            </a:pP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Прикладная</a:t>
            </a: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Объем 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источник 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финансирования - 450 тыс. руб. , Республика Саха (Якутия)</a:t>
            </a:r>
          </a:p>
          <a:p>
            <a:pPr algn="just">
              <a:lnSpc>
                <a:spcPct val="150000"/>
              </a:lnSpc>
            </a:pP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Научно-исследовательская </a:t>
            </a:r>
            <a:r>
              <a:rPr lang="ru-RU" sz="2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программа, в рамках которой выполнялась </a:t>
            </a:r>
            <a:r>
              <a:rPr lang="ru-RU" sz="2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тема</a:t>
            </a:r>
          </a:p>
          <a:p>
            <a:pPr algn="just">
              <a:lnSpc>
                <a:spcPct val="150000"/>
              </a:lnSpc>
            </a:pP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энергоэффективного производства и преобразования энергии на органическом топливе</a:t>
            </a: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9768" y="717477"/>
            <a:ext cx="10586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a typeface="Calibri"/>
                <a:cs typeface="Times New Roman"/>
              </a:rPr>
              <a:t>Сведения о выполненных научно-исследовательских работах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67299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7517" y="1124886"/>
            <a:ext cx="10453135" cy="5366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установок и систем теплогазоснабжения, вентиляции и кондиционирования воздуха с целью повышения их </a:t>
            </a:r>
            <a:r>
              <a:rPr lang="ru-RU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энергоэффективности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(2015-2016 г.).</a:t>
            </a:r>
          </a:p>
          <a:p>
            <a:pPr algn="just">
              <a:lnSpc>
                <a:spcPct val="150000"/>
              </a:lnSpc>
            </a:pP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Руководитель - 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 В.Ф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., 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к.т.н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., доцент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Исполнители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  <a:r>
              <a:rPr lang="ru-RU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Уляшева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В.М.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д.т.н., профессор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Ю.В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к.т.н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., доцент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Комина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Г.П.,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к.т.н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.,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доцент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Бирюзова 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Е.А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к.т.н.,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доцент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Нефедова 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М.А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преп.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Яковлев 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В.А., ст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преп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., 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аспирант Канев М.А. и др.</a:t>
            </a:r>
          </a:p>
          <a:p>
            <a:pPr algn="just">
              <a:lnSpc>
                <a:spcPct val="150000"/>
              </a:lnSpc>
            </a:pP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Прикладная</a:t>
            </a: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Объем и источник финансирования -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1504461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руб., СПбГАСУ </a:t>
            </a:r>
          </a:p>
          <a:p>
            <a:pPr algn="just">
              <a:lnSpc>
                <a:spcPct val="150000"/>
              </a:lnSpc>
            </a:pP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Научно-исследовательская программа, в рамках которой выполнялась тема</a:t>
            </a:r>
          </a:p>
          <a:p>
            <a:pPr algn="just">
              <a:lnSpc>
                <a:spcPct val="150000"/>
              </a:lnSpc>
            </a:pP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строительства, реконструкции и эксплуатации зданий, сооружений и инженерных 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</a:t>
            </a: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3416" y="601666"/>
            <a:ext cx="10586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a typeface="Calibri"/>
                <a:cs typeface="Times New Roman"/>
              </a:rPr>
              <a:t>Сведения о выполненных научно-исследовательских работах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4574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9392" y="1107633"/>
            <a:ext cx="105534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рекомендаций по применению вентиляционных блоков «</a:t>
            </a:r>
            <a:r>
              <a:rPr lang="ru-RU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Полигран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(2015 г.)</a:t>
            </a:r>
          </a:p>
          <a:p>
            <a:pPr algn="just">
              <a:lnSpc>
                <a:spcPct val="150000"/>
              </a:lnSpc>
            </a:pP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Руководитель 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</a:t>
            </a:r>
            <a:r>
              <a:rPr lang="ru-RU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Пухкал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В.А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., 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к.т.н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., доцент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Исполнители: 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Суханова И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.И.,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к.т.н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., доцент.</a:t>
            </a:r>
          </a:p>
          <a:p>
            <a:pPr algn="just">
              <a:lnSpc>
                <a:spcPct val="150000"/>
              </a:lnSpc>
            </a:pP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Прикладная</a:t>
            </a: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Объем и источник финансирования - 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175 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тыс. руб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., ООО «</a:t>
            </a:r>
            <a:r>
              <a:rPr lang="ru-RU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Лентехстром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-Комплект».  </a:t>
            </a:r>
          </a:p>
          <a:p>
            <a:pPr algn="just">
              <a:lnSpc>
                <a:spcPct val="150000"/>
              </a:lnSpc>
            </a:pPr>
            <a:r>
              <a:rPr lang="ru-RU" sz="2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Научно-исследовательская программа, в рамках которой выполнялась тема</a:t>
            </a:r>
          </a:p>
          <a:p>
            <a:pPr algn="just">
              <a:lnSpc>
                <a:spcPct val="150000"/>
              </a:lnSpc>
            </a:pP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проблемы строительства, реконструкции и эксплуатации зданий, сооружений и инженерных 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</a:t>
            </a: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8723" y="584413"/>
            <a:ext cx="10586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a typeface="Calibri"/>
                <a:cs typeface="Times New Roman"/>
              </a:rPr>
              <a:t>Сведения о выполненных научно-исследовательских работах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45748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8248" y="1194614"/>
            <a:ext cx="1034736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Корректировка базы данных программы аэродинамического расчета вентиляционных блоков производства ОАО СМУ «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Электронстрой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 (2014 г.).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Руководитель –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Пухкал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., к.т.н., доцент.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Прикладная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Объем и источник финансирования - 40 тыс. руб., ОАО СМУ «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Электронстрой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Научно-исследовательская программа, в рамках которой выполнялась тема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проблемы строительства, реконструкции и эксплуатации зданий, сооружений и инженерных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2934" y="671394"/>
            <a:ext cx="10477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Сведения о выполненных научно-исследовательских работах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83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7938" y="612017"/>
            <a:ext cx="1044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Сведения о выполненных научно-исследовательских работах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6265" y="1097593"/>
            <a:ext cx="10901548" cy="565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Компьютерное</a:t>
            </a:r>
            <a:r>
              <a:rPr lang="de-DE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</a:t>
            </a:r>
            <a:r>
              <a:rPr lang="de-DE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потребления</a:t>
            </a:r>
            <a:r>
              <a:rPr lang="de-DE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</a:t>
            </a:r>
            <a:r>
              <a:rPr lang="de-DE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de-DE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здании</a:t>
            </a:r>
            <a:r>
              <a:rPr lang="de-DE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</a:t>
            </a:r>
            <a:r>
              <a:rPr lang="de-DE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клиники</a:t>
            </a:r>
            <a:r>
              <a:rPr lang="de-DE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de-DE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инженерных</a:t>
            </a:r>
            <a:r>
              <a:rPr lang="de-DE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</a:t>
            </a:r>
            <a:r>
              <a:rPr lang="de-DE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de-DE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снижению</a:t>
            </a:r>
            <a:r>
              <a:rPr lang="de-DE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</a:t>
            </a:r>
            <a:r>
              <a:rPr lang="de-DE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de-DE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энергоснабжение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2018г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algn="just">
              <a:lnSpc>
                <a:spcPct val="150000"/>
              </a:lnSpc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Руководитель –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Пухкал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В.А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., к.т.н., доцент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Исполнители: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Денисихина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Д.М., к.ф.-м.н. доцент; Самолетов М.В.; Васильев В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.Ф.,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к.т.н., доцент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Суханова И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.И.,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к.т.н., доцент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Польников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Ю.В. ст. преп.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Суханов К.О., аспирант.</a:t>
            </a:r>
          </a:p>
          <a:p>
            <a:pPr algn="just">
              <a:lnSpc>
                <a:spcPct val="150000"/>
              </a:lnSpc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Прикладная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Объем и источник финансирования - 1520 тыс. руб., ООО «Сименс».  </a:t>
            </a:r>
            <a:endParaRPr lang="en-US" sz="2200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Научно-исследовательская программа, в рамках которой выполнялась тема</a:t>
            </a:r>
          </a:p>
          <a:p>
            <a:pPr algn="just">
              <a:lnSpc>
                <a:spcPct val="150000"/>
              </a:lnSpc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проблемы строительства, реконструкции и эксплуатации зданий, сооружений и инженерных систем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1119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2538</TotalTime>
  <Words>1313</Words>
  <Application>Microsoft Office PowerPoint</Application>
  <PresentationFormat>Широкоэкранный</PresentationFormat>
  <Paragraphs>128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Times New Roman</vt:lpstr>
      <vt:lpstr>Тема Office</vt:lpstr>
      <vt:lpstr>НАУЧНАЯ ШКОЛА Системы отопления, вентиляции и кондиционирования воздуха жилых, общественных и производственных зданий</vt:lpstr>
      <vt:lpstr>Руководитель научной школы</vt:lpstr>
      <vt:lpstr>Творческий коллектив научной школы: </vt:lpstr>
      <vt:lpstr>Основные направления деятельности: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Результативность работы научной школы за  период 2013-18 гг.</vt:lpstr>
      <vt:lpstr>Результаты внедрения научных разработок ученых школы в практике и на предприятиях (2013-2018 г.г.)</vt:lpstr>
      <vt:lpstr>Презентация PowerPoint</vt:lpstr>
      <vt:lpstr>Презентация PowerPoint</vt:lpstr>
      <vt:lpstr>Презентация PowerPoint</vt:lpstr>
      <vt:lpstr>Презентация PowerPoint</vt:lpstr>
      <vt:lpstr>Фотоотчет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СПбГАСУ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Антропова Екатерина Вячеславовна</dc:creator>
  <cp:lastModifiedBy>Уляшева Вера Михайловна</cp:lastModifiedBy>
  <cp:revision>68</cp:revision>
  <dcterms:created xsi:type="dcterms:W3CDTF">2018-04-24T14:35:02Z</dcterms:created>
  <dcterms:modified xsi:type="dcterms:W3CDTF">2018-11-27T10:12:43Z</dcterms:modified>
</cp:coreProperties>
</file>