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61" r:id="rId4"/>
    <p:sldId id="263" r:id="rId5"/>
    <p:sldId id="277" r:id="rId6"/>
    <p:sldId id="276" r:id="rId7"/>
    <p:sldId id="281" r:id="rId8"/>
    <p:sldId id="279" r:id="rId9"/>
    <p:sldId id="271" r:id="rId10"/>
    <p:sldId id="282" r:id="rId11"/>
    <p:sldId id="283" r:id="rId12"/>
    <p:sldId id="284" r:id="rId13"/>
    <p:sldId id="260" r:id="rId14"/>
    <p:sldId id="262" r:id="rId15"/>
    <p:sldId id="286" r:id="rId16"/>
    <p:sldId id="285" r:id="rId17"/>
    <p:sldId id="268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FB562A-D57F-486E-83F6-9946D7863389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F26ABA-4F01-4F64-AA46-97F1956F0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5A4C2E-E46E-4C14-B8EA-A8FAF895CE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CFA081FC-9CFC-45D3-9533-F9A3C0797EE3}" type="slidenum">
              <a:rPr lang="ru-RU" sz="1200">
                <a:solidFill>
                  <a:srgbClr val="000000"/>
                </a:solidFill>
                <a:latin typeface="+mn-lt"/>
                <a:cs typeface="Arial" charset="0"/>
                <a:sym typeface="Arial" charset="0"/>
              </a:rPr>
              <a:pPr algn="r" eaLnBrk="0" hangingPunct="0">
                <a:defRPr/>
              </a:pPr>
              <a:t>15</a:t>
            </a:fld>
            <a:endParaRPr lang="ru-RU" sz="1200">
              <a:solidFill>
                <a:srgbClr val="000000"/>
              </a:solidFill>
              <a:latin typeface="+mn-lt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67B7-60A8-41B7-9BEA-C04C67869295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B6582-66CB-4E34-ADA7-AD3D4C615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D364E-CBDD-4466-B7D3-C1224BFAFF3C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AA40-941D-43F8-8359-4D855290B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3142-EA69-4C92-BADA-D585F2E6FC90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BBEB-10FB-4D6C-9733-80851183B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7615-B943-4686-A82E-316F51EFA43C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1F7F9-C759-4F04-892A-AB1079DDC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A177-D7E3-4100-B9EF-A5B3651FF013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6991-DEB7-4A8D-B627-3CAAA51EB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0200-F59F-4AEF-9A40-7B13BEA06719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CF17-493F-46E8-9B61-5427FCCF2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4A3D-1D93-4FE9-B9FA-15FA903CE792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CB2F-76E3-4A2E-95BC-A254C8E45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5BCF-8283-4AF4-918B-B6495B670768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9DC1-41D0-4BC3-94EE-9484734A9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6CE7-9229-4C8B-9DD1-E98B7AC395DF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32D9-F616-4C88-99FF-F7C3786E4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65A8-E8A2-448A-B715-D767DCDBC9AA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18E4-F0CF-4427-9C69-FB1DCB34B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C005-AAB7-4551-AA57-4892DA66495E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7820-244A-43F6-9AFF-6D8E7C0F6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27ED4C-714B-43E0-8F39-D158215786DE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365E9F-1373-47E4-90EF-BBF447DDB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3" y="1204913"/>
            <a:ext cx="10515600" cy="3679825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НАУЧНАЯ ШКОЛА</a:t>
            </a:r>
            <a:b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Энергосбережение при проектировании, строительстве и реконструкции зданий и сооружений</a:t>
            </a:r>
            <a:endParaRPr 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355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868363" y="1374775"/>
            <a:ext cx="10515600" cy="43513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dirty="0" smtClean="0"/>
              <a:t>Объем работ увеличился с </a:t>
            </a:r>
            <a:r>
              <a:rPr lang="ru-RU" b="1" dirty="0" smtClean="0"/>
              <a:t>3</a:t>
            </a:r>
            <a:r>
              <a:rPr lang="ru-RU" dirty="0" smtClean="0"/>
              <a:t> мл 2013 </a:t>
            </a:r>
            <a:r>
              <a:rPr lang="ru-RU" b="1" dirty="0" smtClean="0"/>
              <a:t>до 8 </a:t>
            </a:r>
            <a:r>
              <a:rPr lang="ru-RU" dirty="0" smtClean="0"/>
              <a:t>миллионов 2017 г. :</a:t>
            </a:r>
            <a:br>
              <a:rPr lang="ru-RU" dirty="0" smtClean="0"/>
            </a:br>
            <a:r>
              <a:rPr lang="ru-RU" dirty="0" smtClean="0"/>
              <a:t>Определение теплофизических свойств </a:t>
            </a:r>
            <a:r>
              <a:rPr lang="ru-RU" dirty="0" err="1" smtClean="0"/>
              <a:t>светопрозрачных</a:t>
            </a:r>
            <a:r>
              <a:rPr lang="ru-RU" dirty="0" smtClean="0"/>
              <a:t> конструкций для фирм СПб, Москвы, Мурманска, ФРГ, Беларусь, Казахстан</a:t>
            </a:r>
          </a:p>
          <a:p>
            <a:pPr>
              <a:lnSpc>
                <a:spcPct val="70000"/>
              </a:lnSpc>
            </a:pPr>
            <a:r>
              <a:rPr lang="ru-RU" dirty="0" smtClean="0"/>
              <a:t>Проведение энергетического обследования зданий СПб;</a:t>
            </a:r>
          </a:p>
          <a:p>
            <a:pPr>
              <a:lnSpc>
                <a:spcPct val="70000"/>
              </a:lnSpc>
            </a:pPr>
            <a:r>
              <a:rPr lang="ru-RU" dirty="0" smtClean="0"/>
              <a:t>Акустические паспорта музыкальных залах Санкт-Петербурга  (Академическая капелла, Большой зал Филармонии, Смольный собор, Дом музыки);</a:t>
            </a:r>
          </a:p>
          <a:p>
            <a:pPr>
              <a:lnSpc>
                <a:spcPct val="70000"/>
              </a:lnSpc>
            </a:pPr>
            <a:r>
              <a:rPr lang="ru-RU" dirty="0" smtClean="0"/>
              <a:t>Определение теплоизоляции и звукоизоляции конструкций </a:t>
            </a:r>
            <a:r>
              <a:rPr lang="ru-RU" dirty="0" err="1" smtClean="0"/>
              <a:t>Лахта-центра</a:t>
            </a:r>
            <a:r>
              <a:rPr lang="ru-RU" dirty="0" smtClean="0"/>
              <a:t>;</a:t>
            </a:r>
          </a:p>
          <a:p>
            <a:pPr>
              <a:lnSpc>
                <a:spcPct val="70000"/>
              </a:lnSpc>
            </a:pPr>
            <a:r>
              <a:rPr lang="ru-RU" dirty="0" smtClean="0"/>
              <a:t> Определение теплопроводности новых материалов;</a:t>
            </a:r>
          </a:p>
          <a:p>
            <a:pPr>
              <a:lnSpc>
                <a:spcPct val="70000"/>
              </a:lnSpc>
            </a:pPr>
            <a:r>
              <a:rPr lang="ru-RU" dirty="0" smtClean="0"/>
              <a:t>Решение нестандартных задач в области теплофизики</a:t>
            </a:r>
          </a:p>
          <a:p>
            <a:pPr>
              <a:lnSpc>
                <a:spcPct val="70000"/>
              </a:lnSpc>
            </a:pPr>
            <a:r>
              <a:rPr lang="ru-RU" dirty="0" smtClean="0"/>
              <a:t>Создание новой установки для определения ветровой нагрузки фасадных систем.  </a:t>
            </a:r>
            <a:r>
              <a:rPr lang="ru-RU" dirty="0" smtClean="0">
                <a:solidFill>
                  <a:srgbClr val="000000"/>
                </a:solidFill>
              </a:rPr>
              <a:t>Экспертиза проектных решений</a:t>
            </a:r>
          </a:p>
          <a:p>
            <a:pPr>
              <a:lnSpc>
                <a:spcPct val="70000"/>
              </a:lnSpc>
            </a:pPr>
            <a:endParaRPr lang="ru-RU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16626" y="779463"/>
            <a:ext cx="10528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Результаты внедрения научных разработок ученых школы в практике и на предприятиях (2013-2018 г.г.)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1"/>
          <p:cNvSpPr txBox="1">
            <a:spLocks noGrp="1"/>
          </p:cNvSpPr>
          <p:nvPr/>
        </p:nvSpPr>
        <p:spPr bwMode="auto">
          <a:xfrm>
            <a:off x="11391900" y="6332538"/>
            <a:ext cx="730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/>
          <a:lstStyle/>
          <a:p>
            <a:pPr algn="r" defTabSz="1219200">
              <a:buClr>
                <a:srgbClr val="000000"/>
              </a:buClr>
              <a:buFont typeface="Arial" charset="0"/>
              <a:buNone/>
            </a:pPr>
            <a:fld id="{172F1EA4-DDC4-47E2-B887-A11C61D9DE79}" type="slidenum">
              <a:rPr lang="ru-RU" sz="1300">
                <a:solidFill>
                  <a:srgbClr val="1D1D1B"/>
                </a:solidFill>
                <a:latin typeface="Lora"/>
                <a:cs typeface="Arial" charset="0"/>
                <a:sym typeface="Lora"/>
              </a:rPr>
              <a:pPr algn="r" defTabSz="1219200">
                <a:buClr>
                  <a:srgbClr val="000000"/>
                </a:buClr>
                <a:buFont typeface="Arial" charset="0"/>
                <a:buNone/>
              </a:pPr>
              <a:t>11</a:t>
            </a:fld>
            <a:endParaRPr lang="ru-RU" sz="1300">
              <a:solidFill>
                <a:srgbClr val="1D1D1B"/>
              </a:solidFill>
              <a:latin typeface="Lora"/>
              <a:cs typeface="Arial" charset="0"/>
              <a:sym typeface="Lora"/>
            </a:endParaRPr>
          </a:p>
        </p:txBody>
      </p:sp>
      <p:sp>
        <p:nvSpPr>
          <p:cNvPr id="41987" name="Google Shape;71;p12"/>
          <p:cNvSpPr txBox="1">
            <a:spLocks/>
          </p:cNvSpPr>
          <p:nvPr/>
        </p:nvSpPr>
        <p:spPr bwMode="auto">
          <a:xfrm>
            <a:off x="1023938" y="990600"/>
            <a:ext cx="103679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ru-RU" sz="27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ЭКСПЕРИМЕНТАЛЬНОЕ ОПРЕДЕЛЕНИЕ СОПРОТИВЛЕНИЯ ТЕПЛОПЕРЕДАЧЕ ФРАГМЕНТОВ КОНСТРУКЦИЙ В КЛИМАТИЧЕСКОЙ </a:t>
            </a:r>
            <a:r>
              <a:rPr lang="en-US" sz="27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7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КАМЕРЕ и</a:t>
            </a:r>
            <a:r>
              <a:rPr lang="en-US" sz="27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 HOTBOX</a:t>
            </a:r>
          </a:p>
        </p:txBody>
      </p:sp>
      <p:sp>
        <p:nvSpPr>
          <p:cNvPr id="41988" name="Google Shape;71;p12"/>
          <p:cNvSpPr txBox="1">
            <a:spLocks/>
          </p:cNvSpPr>
          <p:nvPr/>
        </p:nvSpPr>
        <p:spPr bwMode="auto">
          <a:xfrm>
            <a:off x="3154363" y="1633538"/>
            <a:ext cx="59896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ru-RU" sz="2400" b="1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Испытания фрагментов строительных конструкций</a:t>
            </a:r>
          </a:p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   </a:t>
            </a:r>
            <a:r>
              <a:rPr lang="ru-RU" sz="2400" b="1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  климатической камере</a:t>
            </a:r>
          </a:p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   </a:t>
            </a:r>
            <a:r>
              <a:rPr lang="ru-RU" sz="2400" b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температура:   </a:t>
            </a:r>
            <a:endParaRPr lang="en-US" sz="2400" b="1">
              <a:solidFill>
                <a:srgbClr val="666666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ru-RU" sz="2400" b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           холодный</a:t>
            </a:r>
            <a:r>
              <a:rPr lang="en-US" sz="2400" b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400" b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   отсек – 50</a:t>
            </a:r>
            <a:r>
              <a:rPr lang="en-US" sz="2400" b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400" b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С;</a:t>
            </a:r>
          </a:p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ru-RU" sz="2400" b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                    теплый  10-25 С </a:t>
            </a:r>
          </a:p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          </a:t>
            </a:r>
            <a:r>
              <a:rPr lang="ru-RU" sz="2400" b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Погрешность измерений</a:t>
            </a:r>
            <a:endParaRPr lang="en-US" sz="2400" b="1">
              <a:solidFill>
                <a:srgbClr val="666666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     &lt;5%            10%</a:t>
            </a:r>
            <a:endParaRPr lang="ru-RU" sz="2400" b="1">
              <a:solidFill>
                <a:srgbClr val="666666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ru-RU" sz="2400" b="1">
              <a:solidFill>
                <a:srgbClr val="666666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ru-RU" sz="2400" b="1">
              <a:solidFill>
                <a:srgbClr val="666666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ru-RU" sz="2400">
              <a:solidFill>
                <a:srgbClr val="666666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4198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6775" y="2198688"/>
            <a:ext cx="3008313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2"/>
          <p:cNvPicPr>
            <a:picLocks noChangeAspect="1" noChangeArrowheads="1"/>
          </p:cNvPicPr>
          <p:nvPr/>
        </p:nvPicPr>
        <p:blipFill>
          <a:blip r:embed="rId3" cstate="print"/>
          <a:srcRect l="7382" r="3691"/>
          <a:stretch>
            <a:fillRect/>
          </a:stretch>
        </p:blipFill>
        <p:spPr bwMode="auto">
          <a:xfrm>
            <a:off x="544513" y="2713038"/>
            <a:ext cx="4002087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5637213" y="352425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52813" y="3568700"/>
            <a:ext cx="817562" cy="869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74663" y="547688"/>
            <a:ext cx="10379075" cy="582612"/>
          </a:xfrm>
          <a:ln/>
        </p:spPr>
        <p:txBody>
          <a:bodyPr lIns="121897" tIns="121897" rIns="121897" bIns="121897"/>
          <a:lstStyle/>
          <a:p>
            <a:pPr algn="ctr"/>
            <a:r>
              <a:rPr lang="ru-RU" sz="2400" smtClean="0">
                <a:latin typeface="Arial" charset="0"/>
                <a:ea typeface="Lora"/>
                <a:cs typeface="Lora"/>
              </a:rPr>
              <a:t>ИСПЫТАНИЯ И РАСЧЕТ  СВЕТОПРОЗРАЧНЫХ КОНСТРУКЦИЙ И ВЕНТИЛЯЦИОННЫХ КЛАПАНОВ</a:t>
            </a:r>
            <a:endParaRPr lang="ru-RU" sz="2400" smtClean="0">
              <a:latin typeface="Arial" charset="0"/>
            </a:endParaRP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 cstate="print"/>
          <a:srcRect l="9496" t="2504" r="23738" b="2504"/>
          <a:stretch>
            <a:fillRect/>
          </a:stretch>
        </p:blipFill>
        <p:spPr bwMode="auto">
          <a:xfrm>
            <a:off x="2940050" y="3168650"/>
            <a:ext cx="239871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 cstate="print"/>
          <a:srcRect l="8925"/>
          <a:stretch>
            <a:fillRect/>
          </a:stretch>
        </p:blipFill>
        <p:spPr bwMode="auto">
          <a:xfrm>
            <a:off x="5029200" y="2152650"/>
            <a:ext cx="2278063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5822950" y="4489450"/>
            <a:ext cx="344488" cy="946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defTabSz="1219200" eaLnBrk="0" hangingPunct="0"/>
            <a:endParaRPr lang="ru-RU" sz="19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5021263" y="5435600"/>
            <a:ext cx="1951037" cy="77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defTabSz="1219200" eaLnBrk="0" hangingPunct="0"/>
            <a:endParaRPr lang="ru-RU" sz="19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pic>
        <p:nvPicPr>
          <p:cNvPr id="430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88" y="939800"/>
            <a:ext cx="27114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Прямоугольник 8"/>
          <p:cNvSpPr>
            <a:spLocks noChangeArrowheads="1"/>
          </p:cNvSpPr>
          <p:nvPr/>
        </p:nvSpPr>
        <p:spPr bwMode="auto">
          <a:xfrm>
            <a:off x="7572375" y="2090738"/>
            <a:ext cx="386397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 eaLnBrk="0" hangingPunct="0">
              <a:buClr>
                <a:srgbClr val="000000"/>
              </a:buClr>
            </a:pPr>
            <a:r>
              <a:rPr lang="ru-RU" sz="2700">
                <a:solidFill>
                  <a:srgbClr val="000000"/>
                </a:solidFill>
                <a:latin typeface="Lora"/>
                <a:cs typeface="Times New Roman" pitchFamily="18" charset="0"/>
                <a:sym typeface="Arial" charset="0"/>
              </a:rPr>
              <a:t>Сопротивление теплопередаче</a:t>
            </a:r>
            <a:endParaRPr lang="ru-RU" sz="270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defTabSz="1219200" eaLnBrk="0" hangingPunct="0"/>
            <a:r>
              <a:rPr lang="ru-RU" sz="2700">
                <a:solidFill>
                  <a:srgbClr val="000000"/>
                </a:solidFill>
                <a:latin typeface="Lora"/>
                <a:cs typeface="Times New Roman" pitchFamily="18" charset="0"/>
                <a:sym typeface="Arial" charset="0"/>
              </a:rPr>
              <a:t>Воздухопроницаемость, Звукоизоляция, Светопропускание</a:t>
            </a:r>
          </a:p>
          <a:p>
            <a:pPr defTabSz="1219200" eaLnBrk="0" hangingPunct="0"/>
            <a:r>
              <a:rPr lang="ru-RU" sz="2700">
                <a:solidFill>
                  <a:srgbClr val="000000"/>
                </a:solidFill>
                <a:latin typeface="Lora"/>
                <a:cs typeface="Times New Roman" pitchFamily="18" charset="0"/>
                <a:sym typeface="Arial" charset="0"/>
              </a:rPr>
              <a:t>Сопротивление ветровой нагрузке</a:t>
            </a:r>
            <a:r>
              <a:rPr lang="ru-RU" sz="270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</a:p>
        </p:txBody>
      </p:sp>
      <p:pic>
        <p:nvPicPr>
          <p:cNvPr id="43018" name="Рисунок 9" descr="ÐÐ°ÑÑÐ¸Ð½ÐºÐ¸ Ð¿Ð¾ Ð·Ð°Ð¿ÑÐ¾ÑÑ bimÐ¢ÐÐ¥ÐÐÐÐÐÐÐ Ð Ð¡Ð¢Ð ÐÐÐ¢ÐÐÐ¬Ð¡Ð¢ÐÐ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09300" y="198438"/>
            <a:ext cx="9652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Результативность 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работы научной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школы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за  период 2013-18 гг.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22558" name="Group 30"/>
          <p:cNvGraphicFramePr>
            <a:graphicFrameLocks noGrp="1"/>
          </p:cNvGraphicFramePr>
          <p:nvPr>
            <p:ph idx="1"/>
          </p:nvPr>
        </p:nvGraphicFramePr>
        <p:xfrm>
          <a:off x="701675" y="1462088"/>
          <a:ext cx="9932988" cy="5227829"/>
        </p:xfrm>
        <a:graphic>
          <a:graphicData uri="http://schemas.openxmlformats.org/drawingml/2006/table">
            <a:tbl>
              <a:tblPr/>
              <a:tblGrid>
                <a:gridCol w="8201025"/>
                <a:gridCol w="1731963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Количество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защищенных диссертаций участниками научной школы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докторских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 кандидатских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−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Сведения об изданных монографиях в рамках научной школы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Сведения об опубликованных статьях: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изданиях по перечню ВАК;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зарубежных изданиях;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−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Информация об участии в конкурсах на получение грантов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−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полученных патентов и свидетельств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−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Информация об участии в научных конференциях, форумах, симпозиумах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Международных;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Всероссийских.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Результаты внедрения научных разработок ученых школы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 практике и на предприятиях (2013-2018 г.г.)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556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Методика экологической безопасности проектируемых зданий</a:t>
            </a:r>
          </a:p>
          <a:p>
            <a:r>
              <a:rPr lang="ru-RU" smtClean="0"/>
              <a:t>Методика экологической безопасности эксплуатируемых зданий</a:t>
            </a:r>
          </a:p>
          <a:p>
            <a:r>
              <a:rPr lang="ru-RU" smtClean="0"/>
              <a:t>( по заказу правительства г. Москвы)</a:t>
            </a:r>
          </a:p>
          <a:p>
            <a:r>
              <a:rPr lang="ru-RU" smtClean="0"/>
              <a:t>РМД кровли</a:t>
            </a:r>
          </a:p>
          <a:p>
            <a:r>
              <a:rPr lang="ru-RU" smtClean="0"/>
              <a:t>РМД </a:t>
            </a:r>
            <a:r>
              <a:rPr lang="ru-RU" b="1" smtClean="0"/>
              <a:t>«Обеспечение энергетической эффективности в существующих жилых и общественных зданиях»</a:t>
            </a:r>
            <a:endParaRPr lang="ru-RU" smtClean="0"/>
          </a:p>
          <a:p>
            <a:r>
              <a:rPr lang="ru-RU" smtClean="0"/>
              <a:t>(утверждены стройкомитетом СПб)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«Метрум груп»: комфортные мет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13" y="3582988"/>
            <a:ext cx="3487737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524000" y="3732213"/>
            <a:ext cx="6551613" cy="19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31938" y="3659188"/>
            <a:ext cx="7937" cy="17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056563" y="366553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811713" y="3640138"/>
            <a:ext cx="0" cy="182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extBox 31"/>
          <p:cNvSpPr txBox="1">
            <a:spLocks noChangeArrowheads="1"/>
          </p:cNvSpPr>
          <p:nvPr/>
        </p:nvSpPr>
        <p:spPr bwMode="auto">
          <a:xfrm>
            <a:off x="6154738" y="5300663"/>
            <a:ext cx="558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 eaLnBrk="0" hangingPunct="0"/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48137" name="TextBox 32"/>
          <p:cNvSpPr txBox="1">
            <a:spLocks noChangeArrowheads="1"/>
          </p:cNvSpPr>
          <p:nvPr/>
        </p:nvSpPr>
        <p:spPr bwMode="auto">
          <a:xfrm>
            <a:off x="9812338" y="5200650"/>
            <a:ext cx="873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 eaLnBrk="0" hangingPunct="0"/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10</a:t>
            </a:r>
          </a:p>
        </p:txBody>
      </p:sp>
      <p:sp>
        <p:nvSpPr>
          <p:cNvPr id="48138" name="TextBox 30"/>
          <p:cNvSpPr txBox="1">
            <a:spLocks noChangeArrowheads="1"/>
          </p:cNvSpPr>
          <p:nvPr/>
        </p:nvSpPr>
        <p:spPr bwMode="auto">
          <a:xfrm>
            <a:off x="1757363" y="5145088"/>
            <a:ext cx="4016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 eaLnBrk="0" hangingPunct="0"/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0</a:t>
            </a:r>
          </a:p>
        </p:txBody>
      </p:sp>
      <p:pic>
        <p:nvPicPr>
          <p:cNvPr id="48139" name="Рисунок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9163" y="3843338"/>
            <a:ext cx="296545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0" name="TextBox 23"/>
          <p:cNvSpPr txBox="1">
            <a:spLocks noChangeArrowheads="1"/>
          </p:cNvSpPr>
          <p:nvPr/>
        </p:nvSpPr>
        <p:spPr bwMode="auto">
          <a:xfrm>
            <a:off x="9150350" y="5746750"/>
            <a:ext cx="21478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0" hangingPunct="0"/>
            <a:r>
              <a:rPr lang="ru-RU" sz="190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Комфортная среда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839788" y="690563"/>
            <a:ext cx="106235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 eaLnBrk="0" hangingPunct="0">
              <a:lnSpc>
                <a:spcPct val="80000"/>
              </a:lnSpc>
            </a:pPr>
            <a:r>
              <a:rPr lang="ru-RU" sz="4300">
                <a:solidFill>
                  <a:srgbClr val="000000"/>
                </a:solidFill>
                <a:cs typeface="Arial" charset="0"/>
                <a:sym typeface="Arial" charset="0"/>
              </a:rPr>
              <a:t>    Методика оценки экологической </a:t>
            </a:r>
          </a:p>
          <a:p>
            <a:pPr defTabSz="1219200" eaLnBrk="0" hangingPunct="0">
              <a:lnSpc>
                <a:spcPct val="80000"/>
              </a:lnSpc>
            </a:pPr>
            <a:r>
              <a:rPr lang="ru-RU" sz="4300">
                <a:solidFill>
                  <a:srgbClr val="000000"/>
                </a:solidFill>
                <a:cs typeface="Arial" charset="0"/>
                <a:sym typeface="Arial" charset="0"/>
              </a:rPr>
              <a:t>                 безопасности зданий</a:t>
            </a:r>
          </a:p>
          <a:p>
            <a:pPr defTabSz="1219200" eaLnBrk="0" hangingPunct="0">
              <a:lnSpc>
                <a:spcPct val="80000"/>
              </a:lnSpc>
            </a:pPr>
            <a:r>
              <a:rPr lang="ru-RU" sz="4300">
                <a:solidFill>
                  <a:srgbClr val="000000"/>
                </a:solidFill>
                <a:cs typeface="Arial" charset="0"/>
                <a:sym typeface="Arial" charset="0"/>
              </a:rPr>
              <a:t>10    балльная шкала – единый подход для проектируемых и эксплуатируемых </a:t>
            </a:r>
          </a:p>
          <a:p>
            <a:pPr defTabSz="1219200" eaLnBrk="0" hangingPunct="0">
              <a:lnSpc>
                <a:spcPct val="80000"/>
              </a:lnSpc>
            </a:pPr>
            <a:r>
              <a:rPr lang="ru-RU" sz="4300">
                <a:solidFill>
                  <a:srgbClr val="000000"/>
                </a:solidFill>
                <a:cs typeface="Arial" charset="0"/>
                <a:sym typeface="Arial" charset="0"/>
              </a:rPr>
              <a:t>                           зданий</a:t>
            </a:r>
          </a:p>
        </p:txBody>
      </p:sp>
      <p:sp>
        <p:nvSpPr>
          <p:cNvPr id="48142" name="TextBox 23"/>
          <p:cNvSpPr txBox="1">
            <a:spLocks noChangeArrowheads="1"/>
          </p:cNvSpPr>
          <p:nvPr/>
        </p:nvSpPr>
        <p:spPr bwMode="auto">
          <a:xfrm>
            <a:off x="1176338" y="5715000"/>
            <a:ext cx="21494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0" hangingPunct="0"/>
            <a:r>
              <a:rPr lang="ru-RU" sz="190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Реновация</a:t>
            </a:r>
          </a:p>
          <a:p>
            <a:pPr algn="ctr" defTabSz="1219200" eaLnBrk="0" hangingPunct="0"/>
            <a:r>
              <a:rPr lang="ru-RU" sz="190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зданий</a:t>
            </a:r>
          </a:p>
        </p:txBody>
      </p:sp>
      <p:sp>
        <p:nvSpPr>
          <p:cNvPr id="48143" name="TextBox 23"/>
          <p:cNvSpPr txBox="1">
            <a:spLocks noChangeArrowheads="1"/>
          </p:cNvSpPr>
          <p:nvPr/>
        </p:nvSpPr>
        <p:spPr bwMode="auto">
          <a:xfrm>
            <a:off x="5308600" y="5811838"/>
            <a:ext cx="2147888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0" hangingPunct="0"/>
            <a:r>
              <a:rPr lang="ru-RU" sz="190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Нормативные</a:t>
            </a:r>
          </a:p>
          <a:p>
            <a:pPr algn="ctr" defTabSz="1219200" eaLnBrk="0" hangingPunct="0"/>
            <a:r>
              <a:rPr lang="ru-RU" sz="190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требования</a:t>
            </a:r>
          </a:p>
        </p:txBody>
      </p:sp>
      <p:pic>
        <p:nvPicPr>
          <p:cNvPr id="48144" name="Picture 16" descr="renovaciya_istoricheskih_zdanii_zarubegnii_opit_berlogos_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313" y="3568700"/>
            <a:ext cx="35464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41063" y="273050"/>
            <a:ext cx="10001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/>
          </p:cNvSpPr>
          <p:nvPr>
            <p:ph type="title"/>
          </p:nvPr>
        </p:nvSpPr>
        <p:spPr>
          <a:xfrm>
            <a:off x="765175" y="365125"/>
            <a:ext cx="10879138" cy="2022475"/>
          </a:xfrm>
        </p:spPr>
        <p:txBody>
          <a:bodyPr/>
          <a:lstStyle/>
          <a:p>
            <a:r>
              <a:rPr lang="ru-RU" sz="4000" smtClean="0"/>
              <a:t>       ТК 144 при минпромторге РФ</a:t>
            </a:r>
            <a:br>
              <a:rPr lang="ru-RU" sz="4000" smtClean="0"/>
            </a:br>
            <a:r>
              <a:rPr lang="ru-RU" sz="4000" smtClean="0"/>
              <a:t>Руководитель подкомитета ПК6</a:t>
            </a:r>
            <a:br>
              <a:rPr lang="ru-RU" sz="4000" smtClean="0"/>
            </a:br>
            <a:r>
              <a:rPr lang="ru-RU" sz="4000" smtClean="0"/>
              <a:t>«окна, двери, светопрозрачные конструктивные элементы»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2643188"/>
            <a:ext cx="253365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4063" y="2552700"/>
            <a:ext cx="2716212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183313" y="3113555"/>
            <a:ext cx="48482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/>
              <a:t>Разработано 8 стандартов на методы испытаний для </a:t>
            </a:r>
            <a:r>
              <a:rPr lang="ru-RU" sz="2000" dirty="0" smtClean="0"/>
              <a:t>СППП,</a:t>
            </a:r>
          </a:p>
          <a:p>
            <a:endParaRPr lang="ru-RU" sz="2000" dirty="0" smtClean="0"/>
          </a:p>
          <a:p>
            <a:r>
              <a:rPr lang="ru-RU" sz="2000" dirty="0" smtClean="0"/>
              <a:t>Участие в разработке РМД </a:t>
            </a:r>
            <a:r>
              <a:rPr lang="ru-RU" sz="2000" dirty="0" err="1" smtClean="0"/>
              <a:t>энергоэффективность</a:t>
            </a: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3897313" y="2781300"/>
            <a:ext cx="418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4"/>
          <p:cNvSpPr>
            <a:spLocks noGrp="1"/>
          </p:cNvSpPr>
          <p:nvPr>
            <p:ph type="title"/>
          </p:nvPr>
        </p:nvSpPr>
        <p:spPr>
          <a:xfrm>
            <a:off x="625475" y="377825"/>
            <a:ext cx="10515600" cy="576263"/>
          </a:xfrm>
        </p:spPr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</a:rPr>
              <a:t>Руководитель научной школы</a:t>
            </a:r>
            <a:endParaRPr lang="ru-RU" sz="2800" smtClean="0">
              <a:solidFill>
                <a:srgbClr val="002060"/>
              </a:solidFill>
            </a:endParaRPr>
          </a:p>
        </p:txBody>
      </p:sp>
      <p:sp>
        <p:nvSpPr>
          <p:cNvPr id="15362" name="Прямоугольник 6"/>
          <p:cNvSpPr>
            <a:spLocks noChangeArrowheads="1"/>
          </p:cNvSpPr>
          <p:nvPr/>
        </p:nvSpPr>
        <p:spPr bwMode="auto">
          <a:xfrm>
            <a:off x="2252663" y="900113"/>
            <a:ext cx="8778875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Calibri" pitchFamily="34" charset="0"/>
              </a:rPr>
              <a:t>Дацюк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 Тамара Александровна, доктор технических наук, профессор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зав.кафедрой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строительной физики и химии </a:t>
            </a:r>
          </a:p>
          <a:p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Сведения об образовании и основных этапах профессиональной деятельности: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19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80 г. Защита кандидатской диссертации</a:t>
            </a:r>
          </a:p>
          <a:p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1982 г. Ученое звание доцента</a:t>
            </a:r>
          </a:p>
          <a:p>
            <a:r>
              <a:rPr lang="ru-RU" dirty="0"/>
              <a:t>Учёная степень д.т.н. присуждена в 2001 г. (№ 17д/21). Ученое звание профессора присуждено 19.06.2002 (№317п) 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С 1998 г. зав. кафедрой физики</a:t>
            </a:r>
          </a:p>
          <a:p>
            <a:pPr algn="just"/>
            <a:r>
              <a:rPr lang="ru-RU" sz="1600" b="1" i="1" dirty="0"/>
              <a:t>«Почетный работник высшего профессионального образования», «заслуженный работник высшей школы»</a:t>
            </a:r>
            <a:r>
              <a:rPr lang="ru-RU" sz="1600" dirty="0"/>
              <a:t> </a:t>
            </a:r>
            <a:endParaRPr lang="ru-RU" sz="1600" b="1" i="1" dirty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Научные достижения: </a:t>
            </a:r>
            <a:r>
              <a:rPr lang="ru-RU" i="1" dirty="0">
                <a:solidFill>
                  <a:srgbClr val="002060"/>
                </a:solidFill>
                <a:latin typeface="Calibri" pitchFamily="34" charset="0"/>
              </a:rPr>
              <a:t>опубликовано более 130 научных работ, в том числе 4 монографии по тепловому и воздушному режимам производственных 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и жилых помещений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;</a:t>
            </a:r>
            <a:r>
              <a:rPr lang="ru-RU" i="1" dirty="0">
                <a:solidFill>
                  <a:srgbClr val="002060"/>
                </a:solidFill>
                <a:latin typeface="Calibri" pitchFamily="34" charset="0"/>
              </a:rPr>
              <a:t>  статьи и патенты по </a:t>
            </a:r>
            <a:r>
              <a:rPr lang="ru-RU" i="1" dirty="0" err="1">
                <a:solidFill>
                  <a:srgbClr val="002060"/>
                </a:solidFill>
                <a:latin typeface="Calibri" pitchFamily="34" charset="0"/>
              </a:rPr>
              <a:t>тепломассообмену</a:t>
            </a:r>
            <a:r>
              <a:rPr lang="ru-RU" i="1" dirty="0">
                <a:solidFill>
                  <a:srgbClr val="002060"/>
                </a:solidFill>
                <a:latin typeface="Calibri" pitchFamily="34" charset="0"/>
              </a:rPr>
              <a:t> в ограждающих конструкциях, энергосбережению зданий, рассеиванию производственных и вентиляционных выбросов.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4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аспирантов защитили кандидатские диссертации</a:t>
            </a: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Организатор и директор с 2003 г. испытательного центра по сертификации строительных конструкций.</a:t>
            </a:r>
          </a:p>
          <a:p>
            <a:pPr algn="just"/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1063" y="1409700"/>
            <a:ext cx="1189037" cy="176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фото</a:t>
            </a:r>
          </a:p>
        </p:txBody>
      </p:sp>
      <p:pic>
        <p:nvPicPr>
          <p:cNvPr id="15366" name="Picture 6" descr="Дацюк"/>
          <p:cNvPicPr>
            <a:picLocks noChangeAspect="1" noChangeArrowheads="1"/>
          </p:cNvPicPr>
          <p:nvPr/>
        </p:nvPicPr>
        <p:blipFill>
          <a:blip r:embed="rId3" cstate="print"/>
          <a:srcRect l="7281" t="5515" r="9708" b="11029"/>
          <a:stretch>
            <a:fillRect/>
          </a:stretch>
        </p:blipFill>
        <p:spPr bwMode="auto">
          <a:xfrm>
            <a:off x="809625" y="1423988"/>
            <a:ext cx="13303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7350"/>
            <a:ext cx="10515600" cy="347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Творческий коллектив научной школы: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5513"/>
            <a:ext cx="10515600" cy="55816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err="1" smtClean="0"/>
              <a:t>Пухкал</a:t>
            </a:r>
            <a:r>
              <a:rPr lang="ru-RU" sz="2400" dirty="0" smtClean="0"/>
              <a:t> В.А., к.т.н., </a:t>
            </a:r>
            <a:r>
              <a:rPr lang="ru-RU" sz="2400" dirty="0" smtClean="0"/>
              <a:t>доцент ( каф. ТГВ)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/>
              <a:t> Леонтьева Ю.Н., к.т.н., доцент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  <a:r>
              <a:rPr lang="ru-RU" sz="2400" dirty="0" smtClean="0"/>
              <a:t> Соколов </a:t>
            </a:r>
            <a:r>
              <a:rPr lang="ru-RU" sz="2400" dirty="0" smtClean="0"/>
              <a:t>А.Н., к.т.н., доцент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/>
              <a:t>Вознесенская Е.С. к.т.н., доцент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err="1" smtClean="0"/>
              <a:t>Барашев</a:t>
            </a:r>
            <a:r>
              <a:rPr lang="ru-RU" sz="2400" dirty="0" smtClean="0"/>
              <a:t> М.Н. к.т.н., доцент</a:t>
            </a:r>
            <a:r>
              <a:rPr lang="en-US" sz="2400" dirty="0" smtClean="0"/>
              <a:t>;</a:t>
            </a:r>
            <a:r>
              <a:rPr lang="ru-RU" sz="2400" dirty="0" smtClean="0"/>
              <a:t>  Машков Ю.А. к.т.н., доцент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err="1" smtClean="0"/>
              <a:t>Желудкова</a:t>
            </a:r>
            <a:r>
              <a:rPr lang="ru-RU" sz="2400" dirty="0" smtClean="0"/>
              <a:t> Е.А. к.т.н., доцент</a:t>
            </a:r>
            <a:r>
              <a:rPr lang="en-US" sz="2400" dirty="0" smtClean="0"/>
              <a:t>;</a:t>
            </a:r>
            <a:r>
              <a:rPr lang="ru-RU" sz="2400" dirty="0" smtClean="0"/>
              <a:t> Акимов Л.П., к.т.н., доцент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/>
              <a:t>Фадеев А.Н. ст. преподаватель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  <a:r>
              <a:rPr lang="ru-RU" sz="2400" dirty="0" err="1" smtClean="0"/>
              <a:t>Кулинская</a:t>
            </a:r>
            <a:r>
              <a:rPr lang="ru-RU" sz="2400" dirty="0" smtClean="0"/>
              <a:t> Е. А. ст. преподаватель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/>
              <a:t>Усов С.С. ст. преподаватель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  <a:r>
              <a:rPr lang="ru-RU" sz="2400" dirty="0" err="1" smtClean="0"/>
              <a:t>Меллех</a:t>
            </a:r>
            <a:r>
              <a:rPr lang="ru-RU" sz="2400" dirty="0" smtClean="0"/>
              <a:t> Т.Х. ст. преподаватель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/>
              <a:t>  </a:t>
            </a:r>
            <a:r>
              <a:rPr lang="ru-RU" sz="2400" dirty="0" err="1" smtClean="0"/>
              <a:t>Шиманская</a:t>
            </a:r>
            <a:r>
              <a:rPr lang="ru-RU" sz="2400" dirty="0" smtClean="0"/>
              <a:t> Г.С., ст. преподаватель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/>
              <a:t> Аспиранты</a:t>
            </a:r>
            <a:r>
              <a:rPr lang="en-US" sz="2400" dirty="0" smtClean="0"/>
              <a:t>; </a:t>
            </a:r>
            <a:r>
              <a:rPr lang="ru-RU" sz="2400" dirty="0" smtClean="0"/>
              <a:t>Магистранты</a:t>
            </a:r>
            <a:endParaRPr lang="en-US" sz="2400" dirty="0" smtClean="0"/>
          </a:p>
          <a:p>
            <a:pPr marL="0" indent="0">
              <a:lnSpc>
                <a:spcPct val="70000"/>
              </a:lnSpc>
            </a:pPr>
            <a:endParaRPr lang="en-US" sz="2400" dirty="0" smtClean="0"/>
          </a:p>
          <a:p>
            <a:pPr marL="0" indent="0">
              <a:lnSpc>
                <a:spcPct val="70000"/>
              </a:lnSpc>
            </a:pPr>
            <a:endParaRPr lang="ru-RU" sz="2400" dirty="0" smtClean="0"/>
          </a:p>
          <a:p>
            <a:pPr marL="0" indent="0">
              <a:lnSpc>
                <a:spcPct val="7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Основные направления деятельности: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" y="1430338"/>
            <a:ext cx="10825163" cy="435133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</a:pPr>
            <a:r>
              <a:rPr lang="ru-RU" dirty="0" smtClean="0">
                <a:latin typeface="Arial" charset="0"/>
              </a:rPr>
              <a:t>Энергосберегающие технологии при проектировании и эксплуатации зданий с использованием </a:t>
            </a:r>
            <a:r>
              <a:rPr lang="en-US" dirty="0" smtClean="0">
                <a:latin typeface="Arial" charset="0"/>
              </a:rPr>
              <a:t>BIM </a:t>
            </a:r>
            <a:r>
              <a:rPr lang="ru-RU" dirty="0" smtClean="0">
                <a:latin typeface="Arial" charset="0"/>
              </a:rPr>
              <a:t>технологий;</a:t>
            </a:r>
            <a:endParaRPr lang="en-US" dirty="0" smtClean="0">
              <a:latin typeface="Arial" charset="0"/>
            </a:endParaRPr>
          </a:p>
          <a:p>
            <a:pPr algn="just">
              <a:lnSpc>
                <a:spcPct val="130000"/>
              </a:lnSpc>
            </a:pPr>
            <a:r>
              <a:rPr lang="ru-RU" dirty="0" smtClean="0">
                <a:latin typeface="Arial" charset="0"/>
              </a:rPr>
              <a:t>Численное моделирование процессов тепло-, </a:t>
            </a:r>
            <a:r>
              <a:rPr lang="ru-RU" dirty="0" err="1" smtClean="0">
                <a:latin typeface="Arial" charset="0"/>
              </a:rPr>
              <a:t>воздухо</a:t>
            </a:r>
            <a:r>
              <a:rPr lang="ru-RU" dirty="0" smtClean="0">
                <a:latin typeface="Arial" charset="0"/>
              </a:rPr>
              <a:t>- и </a:t>
            </a:r>
            <a:r>
              <a:rPr lang="ru-RU" dirty="0" err="1" smtClean="0">
                <a:latin typeface="Arial" charset="0"/>
              </a:rPr>
              <a:t>массообмена</a:t>
            </a:r>
            <a:r>
              <a:rPr lang="ru-RU" dirty="0" smtClean="0">
                <a:latin typeface="Arial" charset="0"/>
              </a:rPr>
              <a:t> в помещениях с естественной вентиляцией (алюминиевые заводы «</a:t>
            </a:r>
            <a:r>
              <a:rPr lang="ru-RU" dirty="0" err="1" smtClean="0">
                <a:latin typeface="Arial" charset="0"/>
              </a:rPr>
              <a:t>Русала</a:t>
            </a:r>
            <a:r>
              <a:rPr lang="ru-RU" dirty="0" smtClean="0">
                <a:latin typeface="Arial" charset="0"/>
              </a:rPr>
              <a:t>»);</a:t>
            </a:r>
          </a:p>
          <a:p>
            <a:pPr>
              <a:lnSpc>
                <a:spcPct val="70000"/>
              </a:lnSpc>
            </a:pPr>
            <a:r>
              <a:rPr lang="ru-RU" dirty="0" smtClean="0">
                <a:latin typeface="Arial" charset="0"/>
              </a:rPr>
              <a:t>Комплексная </a:t>
            </a:r>
            <a:r>
              <a:rPr lang="ru-RU" dirty="0" smtClean="0">
                <a:latin typeface="Arial" charset="0"/>
              </a:rPr>
              <a:t>методика проектирования </a:t>
            </a:r>
            <a:r>
              <a:rPr lang="ru-RU" dirty="0" err="1" smtClean="0">
                <a:latin typeface="Arial" charset="0"/>
              </a:rPr>
              <a:t>энергоэффективных</a:t>
            </a:r>
            <a:r>
              <a:rPr lang="ru-RU" dirty="0" smtClean="0">
                <a:latin typeface="Arial" charset="0"/>
              </a:rPr>
              <a:t>  </a:t>
            </a:r>
            <a:r>
              <a:rPr lang="ru-RU" dirty="0" smtClean="0">
                <a:latin typeface="Arial" charset="0"/>
              </a:rPr>
              <a:t>зданий. </a:t>
            </a:r>
            <a:r>
              <a:rPr lang="ru-RU" dirty="0" smtClean="0"/>
              <a:t>Внутренняя </a:t>
            </a:r>
            <a:r>
              <a:rPr lang="ru-RU" dirty="0" smtClean="0"/>
              <a:t>среда зданий  и окружающая их атмосфера рассматриваются как единая динамическая система (ЕДС); </a:t>
            </a:r>
            <a:endParaRPr lang="ru-RU" dirty="0" smtClean="0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ru-RU" dirty="0" smtClean="0">
                <a:latin typeface="Arial" charset="0"/>
              </a:rPr>
              <a:t>Методика оценки экологической безопасности проектируемых и эксплуатируемых здания</a:t>
            </a:r>
          </a:p>
          <a:p>
            <a:pPr>
              <a:lnSpc>
                <a:spcPct val="7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70000"/>
              </a:lnSpc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>
            <a:off x="890588" y="3484563"/>
            <a:ext cx="3870325" cy="1381125"/>
          </a:xfrm>
          <a:custGeom>
            <a:avLst/>
            <a:gdLst>
              <a:gd name="T0" fmla="*/ 451 w 629"/>
              <a:gd name="T1" fmla="*/ 74 h 225"/>
              <a:gd name="T2" fmla="*/ 466 w 629"/>
              <a:gd name="T3" fmla="*/ 74 h 225"/>
              <a:gd name="T4" fmla="*/ 503 w 629"/>
              <a:gd name="T5" fmla="*/ 64 h 225"/>
              <a:gd name="T6" fmla="*/ 583 w 629"/>
              <a:gd name="T7" fmla="*/ 15 h 225"/>
              <a:gd name="T8" fmla="*/ 600 w 629"/>
              <a:gd name="T9" fmla="*/ 4 h 225"/>
              <a:gd name="T10" fmla="*/ 621 w 629"/>
              <a:gd name="T11" fmla="*/ 9 h 225"/>
              <a:gd name="T12" fmla="*/ 627 w 629"/>
              <a:gd name="T13" fmla="*/ 19 h 225"/>
              <a:gd name="T14" fmla="*/ 626 w 629"/>
              <a:gd name="T15" fmla="*/ 26 h 225"/>
              <a:gd name="T16" fmla="*/ 588 w 629"/>
              <a:gd name="T17" fmla="*/ 67 h 225"/>
              <a:gd name="T18" fmla="*/ 547 w 629"/>
              <a:gd name="T19" fmla="*/ 105 h 225"/>
              <a:gd name="T20" fmla="*/ 516 w 629"/>
              <a:gd name="T21" fmla="*/ 135 h 225"/>
              <a:gd name="T22" fmla="*/ 497 w 629"/>
              <a:gd name="T23" fmla="*/ 148 h 225"/>
              <a:gd name="T24" fmla="*/ 447 w 629"/>
              <a:gd name="T25" fmla="*/ 179 h 225"/>
              <a:gd name="T26" fmla="*/ 393 w 629"/>
              <a:gd name="T27" fmla="*/ 219 h 225"/>
              <a:gd name="T28" fmla="*/ 371 w 629"/>
              <a:gd name="T29" fmla="*/ 223 h 225"/>
              <a:gd name="T30" fmla="*/ 329 w 629"/>
              <a:gd name="T31" fmla="*/ 212 h 225"/>
              <a:gd name="T32" fmla="*/ 285 w 629"/>
              <a:gd name="T33" fmla="*/ 201 h 225"/>
              <a:gd name="T34" fmla="*/ 225 w 629"/>
              <a:gd name="T35" fmla="*/ 189 h 225"/>
              <a:gd name="T36" fmla="*/ 186 w 629"/>
              <a:gd name="T37" fmla="*/ 181 h 225"/>
              <a:gd name="T38" fmla="*/ 169 w 629"/>
              <a:gd name="T39" fmla="*/ 180 h 225"/>
              <a:gd name="T40" fmla="*/ 121 w 629"/>
              <a:gd name="T41" fmla="*/ 170 h 225"/>
              <a:gd name="T42" fmla="*/ 66 w 629"/>
              <a:gd name="T43" fmla="*/ 157 h 225"/>
              <a:gd name="T44" fmla="*/ 23 w 629"/>
              <a:gd name="T45" fmla="*/ 149 h 225"/>
              <a:gd name="T46" fmla="*/ 9 w 629"/>
              <a:gd name="T47" fmla="*/ 145 h 225"/>
              <a:gd name="T48" fmla="*/ 4 w 629"/>
              <a:gd name="T49" fmla="*/ 140 h 225"/>
              <a:gd name="T50" fmla="*/ 3 w 629"/>
              <a:gd name="T51" fmla="*/ 94 h 225"/>
              <a:gd name="T52" fmla="*/ 21 w 629"/>
              <a:gd name="T53" fmla="*/ 29 h 225"/>
              <a:gd name="T54" fmla="*/ 39 w 629"/>
              <a:gd name="T55" fmla="*/ 4 h 225"/>
              <a:gd name="T56" fmla="*/ 45 w 629"/>
              <a:gd name="T57" fmla="*/ 2 h 225"/>
              <a:gd name="T58" fmla="*/ 106 w 629"/>
              <a:gd name="T59" fmla="*/ 21 h 225"/>
              <a:gd name="T60" fmla="*/ 125 w 629"/>
              <a:gd name="T61" fmla="*/ 27 h 225"/>
              <a:gd name="T62" fmla="*/ 135 w 629"/>
              <a:gd name="T63" fmla="*/ 27 h 225"/>
              <a:gd name="T64" fmla="*/ 175 w 629"/>
              <a:gd name="T65" fmla="*/ 17 h 225"/>
              <a:gd name="T66" fmla="*/ 231 w 629"/>
              <a:gd name="T67" fmla="*/ 11 h 225"/>
              <a:gd name="T68" fmla="*/ 274 w 629"/>
              <a:gd name="T69" fmla="*/ 24 h 225"/>
              <a:gd name="T70" fmla="*/ 329 w 629"/>
              <a:gd name="T71" fmla="*/ 52 h 225"/>
              <a:gd name="T72" fmla="*/ 356 w 629"/>
              <a:gd name="T73" fmla="*/ 57 h 225"/>
              <a:gd name="T74" fmla="*/ 417 w 629"/>
              <a:gd name="T75" fmla="*/ 71 h 225"/>
              <a:gd name="T76" fmla="*/ 433 w 629"/>
              <a:gd name="T77" fmla="*/ 87 h 225"/>
              <a:gd name="T78" fmla="*/ 422 w 629"/>
              <a:gd name="T79" fmla="*/ 112 h 225"/>
              <a:gd name="T80" fmla="*/ 386 w 629"/>
              <a:gd name="T81" fmla="*/ 113 h 225"/>
              <a:gd name="T82" fmla="*/ 309 w 629"/>
              <a:gd name="T83" fmla="*/ 113 h 225"/>
              <a:gd name="T84" fmla="*/ 279 w 629"/>
              <a:gd name="T85" fmla="*/ 120 h 225"/>
              <a:gd name="T86" fmla="*/ 272 w 629"/>
              <a:gd name="T87" fmla="*/ 134 h 225"/>
              <a:gd name="T88" fmla="*/ 285 w 629"/>
              <a:gd name="T89" fmla="*/ 141 h 225"/>
              <a:gd name="T90" fmla="*/ 296 w 629"/>
              <a:gd name="T91" fmla="*/ 137 h 225"/>
              <a:gd name="T92" fmla="*/ 366 w 629"/>
              <a:gd name="T93" fmla="*/ 134 h 225"/>
              <a:gd name="T94" fmla="*/ 409 w 629"/>
              <a:gd name="T95" fmla="*/ 136 h 225"/>
              <a:gd name="T96" fmla="*/ 437 w 629"/>
              <a:gd name="T97" fmla="*/ 130 h 225"/>
              <a:gd name="T98" fmla="*/ 453 w 629"/>
              <a:gd name="T99" fmla="*/ 77 h 225"/>
              <a:gd name="T100" fmla="*/ 451 w 629"/>
              <a:gd name="T101" fmla="*/ 7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9" h="225">
                <a:moveTo>
                  <a:pt x="451" y="74"/>
                </a:moveTo>
                <a:cubicBezTo>
                  <a:pt x="457" y="74"/>
                  <a:pt x="462" y="74"/>
                  <a:pt x="466" y="74"/>
                </a:cubicBezTo>
                <a:cubicBezTo>
                  <a:pt x="480" y="73"/>
                  <a:pt x="491" y="68"/>
                  <a:pt x="503" y="64"/>
                </a:cubicBezTo>
                <a:cubicBezTo>
                  <a:pt x="533" y="52"/>
                  <a:pt x="557" y="33"/>
                  <a:pt x="583" y="15"/>
                </a:cubicBezTo>
                <a:cubicBezTo>
                  <a:pt x="589" y="11"/>
                  <a:pt x="594" y="7"/>
                  <a:pt x="600" y="4"/>
                </a:cubicBezTo>
                <a:cubicBezTo>
                  <a:pt x="608" y="0"/>
                  <a:pt x="615" y="2"/>
                  <a:pt x="621" y="9"/>
                </a:cubicBezTo>
                <a:cubicBezTo>
                  <a:pt x="623" y="12"/>
                  <a:pt x="625" y="16"/>
                  <a:pt x="627" y="19"/>
                </a:cubicBezTo>
                <a:cubicBezTo>
                  <a:pt x="629" y="22"/>
                  <a:pt x="628" y="24"/>
                  <a:pt x="626" y="26"/>
                </a:cubicBezTo>
                <a:cubicBezTo>
                  <a:pt x="613" y="40"/>
                  <a:pt x="601" y="54"/>
                  <a:pt x="588" y="67"/>
                </a:cubicBezTo>
                <a:cubicBezTo>
                  <a:pt x="575" y="80"/>
                  <a:pt x="560" y="92"/>
                  <a:pt x="547" y="105"/>
                </a:cubicBezTo>
                <a:cubicBezTo>
                  <a:pt x="536" y="115"/>
                  <a:pt x="527" y="126"/>
                  <a:pt x="516" y="135"/>
                </a:cubicBezTo>
                <a:cubicBezTo>
                  <a:pt x="511" y="140"/>
                  <a:pt x="503" y="144"/>
                  <a:pt x="497" y="148"/>
                </a:cubicBezTo>
                <a:cubicBezTo>
                  <a:pt x="480" y="158"/>
                  <a:pt x="464" y="169"/>
                  <a:pt x="447" y="179"/>
                </a:cubicBezTo>
                <a:cubicBezTo>
                  <a:pt x="427" y="190"/>
                  <a:pt x="411" y="205"/>
                  <a:pt x="393" y="219"/>
                </a:cubicBezTo>
                <a:cubicBezTo>
                  <a:pt x="386" y="225"/>
                  <a:pt x="379" y="225"/>
                  <a:pt x="371" y="223"/>
                </a:cubicBezTo>
                <a:cubicBezTo>
                  <a:pt x="357" y="219"/>
                  <a:pt x="343" y="216"/>
                  <a:pt x="329" y="212"/>
                </a:cubicBezTo>
                <a:cubicBezTo>
                  <a:pt x="314" y="208"/>
                  <a:pt x="300" y="205"/>
                  <a:pt x="285" y="201"/>
                </a:cubicBezTo>
                <a:cubicBezTo>
                  <a:pt x="265" y="197"/>
                  <a:pt x="245" y="193"/>
                  <a:pt x="225" y="189"/>
                </a:cubicBezTo>
                <a:cubicBezTo>
                  <a:pt x="212" y="186"/>
                  <a:pt x="199" y="183"/>
                  <a:pt x="186" y="181"/>
                </a:cubicBezTo>
                <a:cubicBezTo>
                  <a:pt x="180" y="180"/>
                  <a:pt x="174" y="180"/>
                  <a:pt x="169" y="180"/>
                </a:cubicBezTo>
                <a:cubicBezTo>
                  <a:pt x="152" y="180"/>
                  <a:pt x="137" y="175"/>
                  <a:pt x="121" y="170"/>
                </a:cubicBezTo>
                <a:cubicBezTo>
                  <a:pt x="103" y="165"/>
                  <a:pt x="85" y="161"/>
                  <a:pt x="66" y="157"/>
                </a:cubicBezTo>
                <a:cubicBezTo>
                  <a:pt x="52" y="154"/>
                  <a:pt x="38" y="152"/>
                  <a:pt x="23" y="149"/>
                </a:cubicBezTo>
                <a:cubicBezTo>
                  <a:pt x="18" y="148"/>
                  <a:pt x="13" y="147"/>
                  <a:pt x="9" y="145"/>
                </a:cubicBezTo>
                <a:cubicBezTo>
                  <a:pt x="7" y="144"/>
                  <a:pt x="5" y="142"/>
                  <a:pt x="4" y="140"/>
                </a:cubicBezTo>
                <a:cubicBezTo>
                  <a:pt x="0" y="125"/>
                  <a:pt x="1" y="109"/>
                  <a:pt x="3" y="94"/>
                </a:cubicBezTo>
                <a:cubicBezTo>
                  <a:pt x="6" y="72"/>
                  <a:pt x="12" y="50"/>
                  <a:pt x="21" y="29"/>
                </a:cubicBezTo>
                <a:cubicBezTo>
                  <a:pt x="26" y="20"/>
                  <a:pt x="30" y="10"/>
                  <a:pt x="39" y="4"/>
                </a:cubicBezTo>
                <a:cubicBezTo>
                  <a:pt x="40" y="3"/>
                  <a:pt x="43" y="2"/>
                  <a:pt x="45" y="2"/>
                </a:cubicBezTo>
                <a:cubicBezTo>
                  <a:pt x="66" y="8"/>
                  <a:pt x="86" y="15"/>
                  <a:pt x="106" y="21"/>
                </a:cubicBezTo>
                <a:cubicBezTo>
                  <a:pt x="113" y="23"/>
                  <a:pt x="119" y="25"/>
                  <a:pt x="125" y="27"/>
                </a:cubicBezTo>
                <a:cubicBezTo>
                  <a:pt x="129" y="28"/>
                  <a:pt x="132" y="28"/>
                  <a:pt x="135" y="27"/>
                </a:cubicBezTo>
                <a:cubicBezTo>
                  <a:pt x="149" y="24"/>
                  <a:pt x="162" y="20"/>
                  <a:pt x="175" y="17"/>
                </a:cubicBezTo>
                <a:cubicBezTo>
                  <a:pt x="193" y="13"/>
                  <a:pt x="212" y="9"/>
                  <a:pt x="231" y="11"/>
                </a:cubicBezTo>
                <a:cubicBezTo>
                  <a:pt x="246" y="13"/>
                  <a:pt x="261" y="17"/>
                  <a:pt x="274" y="24"/>
                </a:cubicBezTo>
                <a:cubicBezTo>
                  <a:pt x="293" y="33"/>
                  <a:pt x="311" y="42"/>
                  <a:pt x="329" y="52"/>
                </a:cubicBezTo>
                <a:cubicBezTo>
                  <a:pt x="337" y="56"/>
                  <a:pt x="347" y="56"/>
                  <a:pt x="356" y="57"/>
                </a:cubicBezTo>
                <a:cubicBezTo>
                  <a:pt x="377" y="60"/>
                  <a:pt x="398" y="62"/>
                  <a:pt x="417" y="71"/>
                </a:cubicBezTo>
                <a:cubicBezTo>
                  <a:pt x="425" y="74"/>
                  <a:pt x="428" y="81"/>
                  <a:pt x="433" y="87"/>
                </a:cubicBezTo>
                <a:cubicBezTo>
                  <a:pt x="440" y="96"/>
                  <a:pt x="435" y="111"/>
                  <a:pt x="422" y="112"/>
                </a:cubicBezTo>
                <a:cubicBezTo>
                  <a:pt x="410" y="113"/>
                  <a:pt x="398" y="114"/>
                  <a:pt x="386" y="113"/>
                </a:cubicBezTo>
                <a:cubicBezTo>
                  <a:pt x="360" y="111"/>
                  <a:pt x="334" y="109"/>
                  <a:pt x="309" y="113"/>
                </a:cubicBezTo>
                <a:cubicBezTo>
                  <a:pt x="299" y="114"/>
                  <a:pt x="289" y="117"/>
                  <a:pt x="279" y="120"/>
                </a:cubicBezTo>
                <a:cubicBezTo>
                  <a:pt x="273" y="122"/>
                  <a:pt x="270" y="128"/>
                  <a:pt x="272" y="134"/>
                </a:cubicBezTo>
                <a:cubicBezTo>
                  <a:pt x="274" y="139"/>
                  <a:pt x="279" y="142"/>
                  <a:pt x="285" y="141"/>
                </a:cubicBezTo>
                <a:cubicBezTo>
                  <a:pt x="289" y="140"/>
                  <a:pt x="292" y="138"/>
                  <a:pt x="296" y="137"/>
                </a:cubicBezTo>
                <a:cubicBezTo>
                  <a:pt x="319" y="131"/>
                  <a:pt x="343" y="132"/>
                  <a:pt x="366" y="134"/>
                </a:cubicBezTo>
                <a:cubicBezTo>
                  <a:pt x="381" y="135"/>
                  <a:pt x="395" y="136"/>
                  <a:pt x="409" y="136"/>
                </a:cubicBezTo>
                <a:cubicBezTo>
                  <a:pt x="418" y="136"/>
                  <a:pt x="428" y="134"/>
                  <a:pt x="437" y="130"/>
                </a:cubicBezTo>
                <a:cubicBezTo>
                  <a:pt x="454" y="122"/>
                  <a:pt x="465" y="96"/>
                  <a:pt x="453" y="77"/>
                </a:cubicBezTo>
                <a:cubicBezTo>
                  <a:pt x="452" y="76"/>
                  <a:pt x="452" y="76"/>
                  <a:pt x="451" y="74"/>
                </a:cubicBezTo>
                <a:close/>
              </a:path>
            </a:pathLst>
          </a:custGeom>
          <a:solidFill>
            <a:srgbClr val="433F40"/>
          </a:solidFill>
          <a:ln>
            <a:noFill/>
          </a:ln>
        </p:spPr>
        <p:txBody>
          <a:bodyPr lIns="182832" tIns="91416" rIns="182832" bIns="91416"/>
          <a:lstStyle/>
          <a:p>
            <a:pPr defTabSz="182834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3599" kern="0" dirty="0">
              <a:solidFill>
                <a:srgbClr val="282F39"/>
              </a:solidFill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flipV="1">
            <a:off x="528638" y="4986338"/>
            <a:ext cx="4481512" cy="493712"/>
          </a:xfrm>
          <a:prstGeom prst="ellipse">
            <a:avLst/>
          </a:prstGeom>
          <a:solidFill>
            <a:schemeClr val="tx2">
              <a:alpha val="20000"/>
            </a:schemeClr>
          </a:solidFill>
          <a:ln w="25400" algn="ctr">
            <a:noFill/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en-US" sz="9500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31748" name="Google Shape;71;p12"/>
          <p:cNvSpPr txBox="1">
            <a:spLocks/>
          </p:cNvSpPr>
          <p:nvPr/>
        </p:nvSpPr>
        <p:spPr bwMode="auto">
          <a:xfrm>
            <a:off x="4525963" y="4425950"/>
            <a:ext cx="73723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defTabSz="1219200">
              <a:lnSpc>
                <a:spcPct val="200000"/>
              </a:lnSpc>
              <a:buClr>
                <a:srgbClr val="000000"/>
              </a:buClr>
              <a:buFont typeface="Arial" charset="0"/>
              <a:buNone/>
            </a:pPr>
            <a:endParaRPr lang="ru-RU" sz="2700">
              <a:solidFill>
                <a:srgbClr val="0078A2"/>
              </a:solidFill>
              <a:latin typeface="Lora"/>
              <a:ea typeface="Lora"/>
              <a:cs typeface="Lora"/>
              <a:sym typeface="Arial" charset="0"/>
            </a:endParaRPr>
          </a:p>
          <a:p>
            <a:pPr algn="ctr" defTabSz="1219200">
              <a:lnSpc>
                <a:spcPct val="200000"/>
              </a:lnSpc>
              <a:buClr>
                <a:srgbClr val="000000"/>
              </a:buClr>
              <a:buFont typeface="Arial" charset="0"/>
              <a:buNone/>
            </a:pPr>
            <a:endParaRPr lang="ru-RU" sz="2700">
              <a:solidFill>
                <a:srgbClr val="0078A2"/>
              </a:solidFill>
              <a:latin typeface="Lora"/>
              <a:ea typeface="Lora"/>
              <a:cs typeface="Lora"/>
              <a:sym typeface="Arial" charset="0"/>
            </a:endParaRPr>
          </a:p>
          <a:p>
            <a:pPr algn="ctr" defTabSz="1219200">
              <a:lnSpc>
                <a:spcPct val="20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2700" b="1">
                <a:solidFill>
                  <a:srgbClr val="0078A2"/>
                </a:solidFill>
                <a:latin typeface="Lora"/>
                <a:ea typeface="Lora"/>
                <a:cs typeface="Lora"/>
                <a:sym typeface="Arial" charset="0"/>
              </a:rPr>
              <a:t>ЭКОЛОГИЧЕСКИ  БЕЗОПАСНАЯ  СРЕДА</a:t>
            </a:r>
            <a:endParaRPr lang="en-US" sz="2700" b="1">
              <a:solidFill>
                <a:srgbClr val="0078A2"/>
              </a:solidFill>
              <a:latin typeface="Lora"/>
              <a:ea typeface="Lora"/>
              <a:cs typeface="Lora"/>
              <a:sym typeface="Arial" charset="0"/>
            </a:endParaRPr>
          </a:p>
        </p:txBody>
      </p:sp>
      <p:pic>
        <p:nvPicPr>
          <p:cNvPr id="3174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12763"/>
            <a:ext cx="3997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949700" y="10001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endParaRPr lang="ru-RU" sz="19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1751" name="Google Shape;71;p12"/>
          <p:cNvSpPr txBox="1">
            <a:spLocks/>
          </p:cNvSpPr>
          <p:nvPr/>
        </p:nvSpPr>
        <p:spPr bwMode="auto">
          <a:xfrm>
            <a:off x="4525963" y="1998663"/>
            <a:ext cx="69564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ru-RU" sz="2700">
              <a:solidFill>
                <a:srgbClr val="0078A2"/>
              </a:solidFill>
              <a:latin typeface="Lora"/>
              <a:ea typeface="Lora"/>
              <a:cs typeface="Lora"/>
              <a:sym typeface="Arial" charset="0"/>
            </a:endParaRPr>
          </a:p>
          <a:p>
            <a:pPr algn="ctr" defTabSz="1219200">
              <a:lnSpc>
                <a:spcPct val="200000"/>
              </a:lnSpc>
              <a:buClr>
                <a:srgbClr val="000000"/>
              </a:buClr>
              <a:buFont typeface="Arial" charset="0"/>
              <a:buNone/>
            </a:pPr>
            <a:endParaRPr lang="ru-RU" sz="2700">
              <a:solidFill>
                <a:srgbClr val="0078A2"/>
              </a:solidFill>
              <a:latin typeface="Lora"/>
              <a:ea typeface="Lora"/>
              <a:cs typeface="Lora"/>
              <a:sym typeface="Arial" charset="0"/>
            </a:endParaRPr>
          </a:p>
          <a:p>
            <a:pPr algn="ctr" defTabSz="1219200">
              <a:lnSpc>
                <a:spcPct val="20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2700" b="1">
                <a:solidFill>
                  <a:srgbClr val="0078A2"/>
                </a:solidFill>
                <a:latin typeface="Lora"/>
                <a:ea typeface="Lora"/>
                <a:cs typeface="Lora"/>
                <a:sym typeface="Arial" charset="0"/>
              </a:rPr>
              <a:t>ЭНЕРГОЭФФЕКТИВНЫЕ ЗДАНИЯ  </a:t>
            </a:r>
          </a:p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ru-RU" sz="2700">
              <a:solidFill>
                <a:srgbClr val="0078A2"/>
              </a:solidFill>
              <a:latin typeface="Lora"/>
              <a:ea typeface="Lora"/>
              <a:cs typeface="Lora"/>
              <a:sym typeface="Arial" charset="0"/>
            </a:endParaRPr>
          </a:p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ru-RU" sz="2700">
              <a:solidFill>
                <a:srgbClr val="0078A2"/>
              </a:solidFill>
              <a:latin typeface="Lora"/>
              <a:ea typeface="Lora"/>
              <a:cs typeface="Lora"/>
              <a:sym typeface="Arial" charset="0"/>
            </a:endParaRPr>
          </a:p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ru-RU" sz="2700">
                <a:solidFill>
                  <a:srgbClr val="0078A2"/>
                </a:solidFill>
                <a:latin typeface="Lora"/>
                <a:ea typeface="Lora"/>
                <a:cs typeface="Lora"/>
                <a:sym typeface="Arial" charset="0"/>
              </a:rPr>
              <a:t>   </a:t>
            </a:r>
            <a:r>
              <a:rPr lang="ru-RU" sz="2700" b="1">
                <a:solidFill>
                  <a:srgbClr val="0078A2"/>
                </a:solidFill>
                <a:latin typeface="Lora"/>
                <a:ea typeface="Lora"/>
                <a:cs typeface="Lora"/>
                <a:sym typeface="Arial" charset="0"/>
              </a:rPr>
              <a:t>МИНИМАЛЬНОЕ ВОЗДЕЙСТВИЕ НА ОКРУЖАЮЩУЮ СРЕДУ </a:t>
            </a:r>
          </a:p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en-US" sz="2700" b="1">
              <a:solidFill>
                <a:srgbClr val="0078A2"/>
              </a:solidFill>
              <a:latin typeface="Lora"/>
              <a:ea typeface="Lora"/>
              <a:cs typeface="Lora"/>
              <a:sym typeface="Arial" charset="0"/>
            </a:endParaRPr>
          </a:p>
        </p:txBody>
      </p:sp>
      <p:sp>
        <p:nvSpPr>
          <p:cNvPr id="18" name="Стрелка вниз 17"/>
          <p:cNvSpPr>
            <a:spLocks noChangeArrowheads="1"/>
          </p:cNvSpPr>
          <p:nvPr/>
        </p:nvSpPr>
        <p:spPr bwMode="auto">
          <a:xfrm>
            <a:off x="7834313" y="3017838"/>
            <a:ext cx="585787" cy="698500"/>
          </a:xfrm>
          <a:prstGeom prst="downArrow">
            <a:avLst>
              <a:gd name="adj1" fmla="val 50000"/>
              <a:gd name="adj2" fmla="val 50043"/>
            </a:avLst>
          </a:prstGeom>
          <a:solidFill>
            <a:srgbClr val="575152"/>
          </a:solidFill>
          <a:ln w="25400" algn="ctr">
            <a:solidFill>
              <a:srgbClr val="575152"/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ru-RU" sz="1900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31753" name="Прямоугольник 10"/>
          <p:cNvSpPr>
            <a:spLocks noChangeArrowheads="1"/>
          </p:cNvSpPr>
          <p:nvPr/>
        </p:nvSpPr>
        <p:spPr bwMode="auto">
          <a:xfrm>
            <a:off x="5294313" y="3716338"/>
            <a:ext cx="62515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algn="ctr" defTabSz="1219200">
              <a:lnSpc>
                <a:spcPct val="20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2700" b="1">
                <a:solidFill>
                  <a:srgbClr val="0078A2"/>
                </a:solidFill>
                <a:latin typeface="Lora"/>
                <a:ea typeface="Lora"/>
                <a:cs typeface="Lora"/>
                <a:sym typeface="Arial" charset="0"/>
              </a:rPr>
              <a:t>КОМФОРТНАЯ СРЕДА ОБИТАНИЯ </a:t>
            </a:r>
          </a:p>
        </p:txBody>
      </p:sp>
      <p:sp>
        <p:nvSpPr>
          <p:cNvPr id="12" name="Стрелка вниз 11"/>
          <p:cNvSpPr>
            <a:spLocks noChangeArrowheads="1"/>
          </p:cNvSpPr>
          <p:nvPr/>
        </p:nvSpPr>
        <p:spPr bwMode="auto">
          <a:xfrm>
            <a:off x="7834313" y="1300163"/>
            <a:ext cx="585787" cy="698500"/>
          </a:xfrm>
          <a:prstGeom prst="downArrow">
            <a:avLst>
              <a:gd name="adj1" fmla="val 50000"/>
              <a:gd name="adj2" fmla="val 50043"/>
            </a:avLst>
          </a:prstGeom>
          <a:solidFill>
            <a:srgbClr val="575152"/>
          </a:solidFill>
          <a:ln w="25400" algn="ctr">
            <a:solidFill>
              <a:srgbClr val="575152"/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ru-RU" sz="1900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Стрелка вниз 12"/>
          <p:cNvSpPr>
            <a:spLocks noChangeArrowheads="1"/>
          </p:cNvSpPr>
          <p:nvPr/>
        </p:nvSpPr>
        <p:spPr bwMode="auto">
          <a:xfrm>
            <a:off x="7834313" y="4535488"/>
            <a:ext cx="585787" cy="698500"/>
          </a:xfrm>
          <a:prstGeom prst="downArrow">
            <a:avLst>
              <a:gd name="adj1" fmla="val 50000"/>
              <a:gd name="adj2" fmla="val 50043"/>
            </a:avLst>
          </a:prstGeom>
          <a:solidFill>
            <a:srgbClr val="575152"/>
          </a:solidFill>
          <a:ln w="25400" algn="ctr">
            <a:solidFill>
              <a:srgbClr val="575152"/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ru-RU" sz="1900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pic>
        <p:nvPicPr>
          <p:cNvPr id="31756" name="Рисунок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0100" y="4629150"/>
            <a:ext cx="351155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 txBox="1">
            <a:spLocks noGrp="1"/>
          </p:cNvSpPr>
          <p:nvPr/>
        </p:nvSpPr>
        <p:spPr bwMode="auto">
          <a:xfrm>
            <a:off x="11391900" y="6332538"/>
            <a:ext cx="730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/>
          <a:lstStyle/>
          <a:p>
            <a:pPr algn="r" defTabSz="1219200">
              <a:buClr>
                <a:srgbClr val="000000"/>
              </a:buClr>
              <a:buFont typeface="Arial" charset="0"/>
              <a:buNone/>
            </a:pPr>
            <a:fld id="{3347B765-A3B1-4A81-8A4C-32F7B1C778DE}" type="slidenum">
              <a:rPr lang="ru-RU" sz="1300">
                <a:solidFill>
                  <a:srgbClr val="1D1D1B"/>
                </a:solidFill>
                <a:latin typeface="Times New Roman" pitchFamily="18" charset="0"/>
                <a:ea typeface="Lora"/>
                <a:cs typeface="Lora"/>
                <a:sym typeface="Lora"/>
              </a:rPr>
              <a:pPr algn="r" defTabSz="1219200">
                <a:buClr>
                  <a:srgbClr val="000000"/>
                </a:buClr>
                <a:buFont typeface="Arial" charset="0"/>
                <a:buNone/>
              </a:pPr>
              <a:t>6</a:t>
            </a:fld>
            <a:endParaRPr lang="ru-RU" sz="1300">
              <a:solidFill>
                <a:srgbClr val="1D1D1B"/>
              </a:solidFill>
              <a:latin typeface="Times New Roman" pitchFamily="18" charset="0"/>
              <a:ea typeface="Lora"/>
              <a:cs typeface="Lora"/>
              <a:sym typeface="Lora"/>
            </a:endParaRPr>
          </a:p>
        </p:txBody>
      </p:sp>
      <p:sp>
        <p:nvSpPr>
          <p:cNvPr id="29699" name="Google Shape;71;p12"/>
          <p:cNvSpPr txBox="1">
            <a:spLocks/>
          </p:cNvSpPr>
          <p:nvPr/>
        </p:nvSpPr>
        <p:spPr bwMode="auto">
          <a:xfrm>
            <a:off x="1082675" y="390525"/>
            <a:ext cx="103647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ru-RU" sz="37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ЭКОЛОГИЧЕСКИ БЕЗОПАСНАЯ СРЕДА</a:t>
            </a:r>
            <a:endParaRPr lang="en-US" sz="3700">
              <a:solidFill>
                <a:srgbClr val="0078A2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34" name="Google Shape;71;p12"/>
          <p:cNvSpPr txBox="1">
            <a:spLocks/>
          </p:cNvSpPr>
          <p:nvPr/>
        </p:nvSpPr>
        <p:spPr bwMode="auto">
          <a:xfrm>
            <a:off x="1225550" y="1589088"/>
            <a:ext cx="100980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666666"/>
                </a:solidFill>
                <a:latin typeface="Times New Roman" pitchFamily="18" charset="0"/>
                <a:cs typeface="Arial" charset="0"/>
                <a:sym typeface="Arial" charset="0"/>
              </a:rPr>
              <a:t>ecology safe environment</a:t>
            </a:r>
          </a:p>
        </p:txBody>
      </p:sp>
      <p:sp>
        <p:nvSpPr>
          <p:cNvPr id="35" name="Google Shape;71;p12"/>
          <p:cNvSpPr txBox="1">
            <a:spLocks/>
          </p:cNvSpPr>
          <p:nvPr/>
        </p:nvSpPr>
        <p:spPr bwMode="auto">
          <a:xfrm>
            <a:off x="4951413" y="769938"/>
            <a:ext cx="26479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ru-RU" sz="3600">
                <a:solidFill>
                  <a:srgbClr val="0078A2"/>
                </a:solidFill>
                <a:latin typeface="Times New Roman" pitchFamily="18" charset="0"/>
                <a:cs typeface="Arial" charset="0"/>
                <a:sym typeface="Arial" charset="0"/>
              </a:rPr>
              <a:t>«</a:t>
            </a:r>
            <a:r>
              <a:rPr lang="en-US" sz="3600">
                <a:solidFill>
                  <a:srgbClr val="0078A2"/>
                </a:solidFill>
                <a:latin typeface="Times New Roman" pitchFamily="18" charset="0"/>
                <a:cs typeface="Arial" charset="0"/>
                <a:sym typeface="Arial" charset="0"/>
              </a:rPr>
              <a:t>ESE</a:t>
            </a:r>
            <a:r>
              <a:rPr lang="ru-RU" sz="3600">
                <a:solidFill>
                  <a:srgbClr val="0078A2"/>
                </a:solidFill>
                <a:latin typeface="Times New Roman" pitchFamily="18" charset="0"/>
                <a:cs typeface="Arial" charset="0"/>
                <a:sym typeface="Arial" charset="0"/>
              </a:rPr>
              <a:t>»</a:t>
            </a:r>
            <a:endParaRPr lang="en-US" sz="3600">
              <a:solidFill>
                <a:srgbClr val="666666"/>
              </a:solidFill>
              <a:latin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6" name="Freeform 3"/>
          <p:cNvSpPr>
            <a:spLocks noChangeArrowheads="1"/>
          </p:cNvSpPr>
          <p:nvPr/>
        </p:nvSpPr>
        <p:spPr bwMode="auto">
          <a:xfrm>
            <a:off x="5111750" y="2398713"/>
            <a:ext cx="2159000" cy="2159000"/>
          </a:xfrm>
          <a:custGeom>
            <a:avLst/>
            <a:gdLst>
              <a:gd name="T0" fmla="*/ 0 w 6583680"/>
              <a:gd name="T1" fmla="*/ 809625 h 6583680"/>
              <a:gd name="T2" fmla="*/ 809625 w 6583680"/>
              <a:gd name="T3" fmla="*/ 0 h 6583680"/>
              <a:gd name="T4" fmla="*/ 1619250 w 6583680"/>
              <a:gd name="T5" fmla="*/ 809625 h 6583680"/>
              <a:gd name="T6" fmla="*/ 809625 w 6583680"/>
              <a:gd name="T7" fmla="*/ 1619250 h 6583680"/>
              <a:gd name="T8" fmla="*/ 0 w 6583680"/>
              <a:gd name="T9" fmla="*/ 809625 h 6583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3680"/>
              <a:gd name="T16" fmla="*/ 0 h 6583680"/>
              <a:gd name="T17" fmla="*/ 6583680 w 6583680"/>
              <a:gd name="T18" fmla="*/ 6583680 h 6583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1">
              <a:alpha val="69803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1170403" tIns="1536154" rIns="1170403" bIns="3291758" anchor="ctr"/>
          <a:lstStyle/>
          <a:p>
            <a:pPr algn="ctr" defTabSz="3556000">
              <a:lnSpc>
                <a:spcPct val="70000"/>
              </a:lnSpc>
              <a:buClr>
                <a:srgbClr val="000000"/>
              </a:buClr>
              <a:buFont typeface="Arial" charset="0"/>
              <a:buNone/>
            </a:pPr>
            <a:endParaRPr lang="en-US" sz="640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 defTabSz="3556000">
              <a:lnSpc>
                <a:spcPct val="70000"/>
              </a:lnSpc>
              <a:buClr>
                <a:srgbClr val="000000"/>
              </a:buClr>
              <a:buFont typeface="Arial" charset="0"/>
              <a:buNone/>
            </a:pPr>
            <a:endParaRPr lang="en-US" sz="640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 defTabSz="3556000">
              <a:lnSpc>
                <a:spcPct val="70000"/>
              </a:lnSpc>
              <a:buClr>
                <a:srgbClr val="000000"/>
              </a:buClr>
              <a:buFont typeface="Arial" charset="0"/>
              <a:buNone/>
            </a:pPr>
            <a:endParaRPr lang="en-US" sz="8000">
              <a:solidFill>
                <a:srgbClr val="0078A2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4430713" y="3589338"/>
            <a:ext cx="2159000" cy="2159000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rgbClr val="7D7576">
              <a:alpha val="6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877824" tIns="1152144" rIns="877824" bIns="2468880" spcCol="1270" anchor="ctr"/>
          <a:lstStyle/>
          <a:p>
            <a:pPr algn="ctr" defTabSz="2667000" fontAlgn="auto">
              <a:lnSpc>
                <a:spcPct val="70000"/>
              </a:lnSpc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6000" spc="-4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905500" y="3589338"/>
            <a:ext cx="2159000" cy="2159000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rgbClr val="7EEEC3">
              <a:alpha val="6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877824" tIns="1152144" rIns="877824" bIns="2468880" spcCol="1270" anchor="ctr"/>
          <a:lstStyle/>
          <a:p>
            <a:pPr algn="ctr" defTabSz="2667000" fontAlgn="auto">
              <a:lnSpc>
                <a:spcPct val="70000"/>
              </a:lnSpc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6000" spc="-4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Google Shape;71;p12"/>
          <p:cNvSpPr txBox="1">
            <a:spLocks/>
          </p:cNvSpPr>
          <p:nvPr/>
        </p:nvSpPr>
        <p:spPr bwMode="auto">
          <a:xfrm>
            <a:off x="258763" y="2709863"/>
            <a:ext cx="365918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ru-RU" sz="320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Энергопотребление зданий</a:t>
            </a:r>
            <a:r>
              <a:rPr lang="en-US" sz="320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</a:p>
          <a:p>
            <a:pPr algn="r" defTabSz="1219200">
              <a:buClr>
                <a:srgbClr val="000000"/>
              </a:buClr>
              <a:buFont typeface="Arial" charset="0"/>
              <a:buNone/>
            </a:pPr>
            <a:r>
              <a:rPr lang="en-US" sz="320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(</a:t>
            </a:r>
            <a:r>
              <a:rPr lang="en-US" sz="3200" u="sng">
                <a:solidFill>
                  <a:srgbClr val="2C618B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heat consumption</a:t>
            </a:r>
            <a:r>
              <a:rPr lang="en-US" sz="320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)</a:t>
            </a:r>
          </a:p>
        </p:txBody>
      </p:sp>
      <p:sp>
        <p:nvSpPr>
          <p:cNvPr id="29706" name="Google Shape;71;p12"/>
          <p:cNvSpPr txBox="1">
            <a:spLocks/>
          </p:cNvSpPr>
          <p:nvPr/>
        </p:nvSpPr>
        <p:spPr bwMode="auto">
          <a:xfrm>
            <a:off x="0" y="2182813"/>
            <a:ext cx="52212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ru-RU" sz="32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Комплекс 1</a:t>
            </a:r>
            <a:endParaRPr lang="en-US" sz="3200">
              <a:solidFill>
                <a:srgbClr val="0078A2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9707" name="Google Shape;71;p12"/>
          <p:cNvSpPr txBox="1">
            <a:spLocks/>
          </p:cNvSpPr>
          <p:nvPr/>
        </p:nvSpPr>
        <p:spPr bwMode="auto">
          <a:xfrm>
            <a:off x="20638" y="5005388"/>
            <a:ext cx="38322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r" defTabSz="1219200">
              <a:buClr>
                <a:srgbClr val="000000"/>
              </a:buClr>
              <a:buFont typeface="Arial" charset="0"/>
              <a:buNone/>
            </a:pPr>
            <a:r>
              <a:rPr lang="ru-RU" sz="320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Внутренний климат и качество воздуха </a:t>
            </a:r>
            <a:r>
              <a:rPr lang="ru-RU" sz="32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(</a:t>
            </a:r>
            <a:r>
              <a:rPr lang="en-US" sz="3200" u="sng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indoor air quality</a:t>
            </a:r>
            <a:r>
              <a:rPr lang="en-US" sz="32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)</a:t>
            </a:r>
          </a:p>
        </p:txBody>
      </p:sp>
      <p:sp>
        <p:nvSpPr>
          <p:cNvPr id="29708" name="Google Shape;71;p12"/>
          <p:cNvSpPr txBox="1">
            <a:spLocks/>
          </p:cNvSpPr>
          <p:nvPr/>
        </p:nvSpPr>
        <p:spPr bwMode="auto">
          <a:xfrm>
            <a:off x="112713" y="4070350"/>
            <a:ext cx="52212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ru-RU" sz="32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Комплекс 2</a:t>
            </a:r>
            <a:endParaRPr lang="en-US" sz="3200">
              <a:solidFill>
                <a:srgbClr val="0078A2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9709" name="Google Shape;71;p12"/>
          <p:cNvSpPr txBox="1">
            <a:spLocks/>
          </p:cNvSpPr>
          <p:nvPr/>
        </p:nvSpPr>
        <p:spPr bwMode="auto">
          <a:xfrm>
            <a:off x="8189913" y="3970338"/>
            <a:ext cx="39592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ru-RU" sz="320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Аэродинамический режим застройки </a:t>
            </a:r>
            <a:endParaRPr lang="en-US" sz="3200">
              <a:solidFill>
                <a:srgbClr val="666666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ru-RU" sz="320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и качество </a:t>
            </a:r>
            <a:endParaRPr lang="en-US" sz="3200">
              <a:solidFill>
                <a:srgbClr val="666666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ru-RU" sz="320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наружного воздуха </a:t>
            </a:r>
            <a:endParaRPr lang="en-US" sz="3200">
              <a:solidFill>
                <a:srgbClr val="666666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ru-RU" sz="32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(</a:t>
            </a:r>
            <a:r>
              <a:rPr lang="en-US" sz="3200" u="sng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outdoor air quality</a:t>
            </a:r>
            <a:r>
              <a:rPr lang="en-US" sz="32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)</a:t>
            </a:r>
          </a:p>
        </p:txBody>
      </p:sp>
      <p:sp>
        <p:nvSpPr>
          <p:cNvPr id="29710" name="Google Shape;71;p12"/>
          <p:cNvSpPr txBox="1">
            <a:spLocks/>
          </p:cNvSpPr>
          <p:nvPr/>
        </p:nvSpPr>
        <p:spPr bwMode="auto">
          <a:xfrm>
            <a:off x="6650038" y="2055813"/>
            <a:ext cx="52228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ru-RU" sz="32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Комплекс </a:t>
            </a:r>
            <a:r>
              <a:rPr lang="en-US" sz="3200">
                <a:solidFill>
                  <a:srgbClr val="0078A2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3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48188" y="4389438"/>
            <a:ext cx="17811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Arial" charset="0"/>
                <a:sym typeface="Arial" charset="0"/>
              </a:rPr>
              <a:t>IAQ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199188" y="4418013"/>
            <a:ext cx="1778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Arial" charset="0"/>
                <a:sym typeface="Arial" charset="0"/>
              </a:rPr>
              <a:t>OAQ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294313" y="2819400"/>
            <a:ext cx="1778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4300">
                <a:solidFill>
                  <a:schemeClr val="bg1"/>
                </a:solidFill>
                <a:latin typeface="Times New Roman" pitchFamily="18" charset="0"/>
                <a:cs typeface="Arial" charset="0"/>
                <a:sym typeface="Arial" charset="0"/>
              </a:rPr>
              <a:t>EC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7689850" y="3621088"/>
            <a:ext cx="0" cy="341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5715000" y="3971925"/>
            <a:ext cx="19653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965450" y="2674938"/>
            <a:ext cx="9128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344738" y="4519613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 flipV="1">
            <a:off x="3792538" y="4010025"/>
            <a:ext cx="0" cy="527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5"/>
          <p:cNvSpPr txBox="1">
            <a:spLocks noGrp="1"/>
          </p:cNvSpPr>
          <p:nvPr/>
        </p:nvSpPr>
        <p:spPr bwMode="auto">
          <a:xfrm>
            <a:off x="4687888" y="6399213"/>
            <a:ext cx="28479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/>
          <a:lstStyle/>
          <a:p>
            <a:pPr algn="r" defTabSz="1219200">
              <a:buClr>
                <a:srgbClr val="000000"/>
              </a:buClr>
              <a:buFont typeface="Arial" charset="0"/>
              <a:buNone/>
            </a:pPr>
            <a:fld id="{03957E6A-BFF1-477C-93F0-A69727B48934}" type="slidenum">
              <a:rPr lang="ru-RU" sz="1300">
                <a:solidFill>
                  <a:srgbClr val="1D1D1B"/>
                </a:solidFill>
                <a:latin typeface="Lora"/>
                <a:cs typeface="Arial" charset="0"/>
                <a:sym typeface="Lora"/>
              </a:rPr>
              <a:pPr algn="r" defTabSz="1219200">
                <a:buClr>
                  <a:srgbClr val="000000"/>
                </a:buClr>
                <a:buFont typeface="Arial" charset="0"/>
                <a:buNone/>
              </a:pPr>
              <a:t>7</a:t>
            </a:fld>
            <a:endParaRPr lang="ru-RU" sz="1300">
              <a:solidFill>
                <a:srgbClr val="1D1D1B"/>
              </a:solidFill>
              <a:latin typeface="Lora"/>
              <a:cs typeface="Arial" charset="0"/>
              <a:sym typeface="Lora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668338"/>
            <a:ext cx="10515600" cy="847725"/>
          </a:xfrm>
          <a:ln/>
        </p:spPr>
        <p:txBody>
          <a:bodyPr lIns="121897" tIns="121897" rIns="121897" bIns="121897"/>
          <a:lstStyle/>
          <a:p>
            <a:r>
              <a:rPr lang="en-US" sz="6600" smtClean="0"/>
              <a:t>  </a:t>
            </a:r>
            <a:r>
              <a:rPr lang="ru-RU" sz="3200" smtClean="0"/>
              <a:t>ЕДС (проект алюминиевого завода, г.Тайшет)</a:t>
            </a:r>
            <a:r>
              <a:rPr lang="ru-RU" sz="6600" smtClean="0"/>
              <a:t> 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3789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2106" t="3160" r="2106" b="790"/>
          <a:stretch>
            <a:fillRect/>
          </a:stretch>
        </p:blipFill>
        <p:spPr>
          <a:xfrm>
            <a:off x="433388" y="1543050"/>
            <a:ext cx="3952875" cy="2633663"/>
          </a:xfrm>
        </p:spPr>
      </p:pic>
      <p:pic>
        <p:nvPicPr>
          <p:cNvPr id="37893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l="1564" t="2960" r="41710" b="987"/>
          <a:stretch>
            <a:fillRect/>
          </a:stretch>
        </p:blipFill>
        <p:spPr>
          <a:xfrm>
            <a:off x="6210300" y="1779588"/>
            <a:ext cx="5522913" cy="3987800"/>
          </a:xfrm>
        </p:spPr>
      </p:pic>
      <p:pic>
        <p:nvPicPr>
          <p:cNvPr id="3789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0663" y="3992563"/>
            <a:ext cx="3959225" cy="2530475"/>
          </a:xfrm>
        </p:spPr>
      </p:pic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>
            <a:off x="4959350" y="3633788"/>
            <a:ext cx="1198563" cy="492125"/>
          </a:xfrm>
          <a:prstGeom prst="rightArrow">
            <a:avLst>
              <a:gd name="adj1" fmla="val 50000"/>
              <a:gd name="adj2" fmla="val 49916"/>
            </a:avLst>
          </a:prstGeom>
          <a:solidFill>
            <a:schemeClr val="accent1"/>
          </a:solidFill>
          <a:ln w="25400" algn="ctr">
            <a:solidFill>
              <a:srgbClr val="285D88"/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 eaLnBrk="0" hangingPunct="0"/>
            <a:endParaRPr lang="ru-RU" sz="1900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8" name="Правая фигурная скобка 7"/>
          <p:cNvSpPr>
            <a:spLocks/>
          </p:cNvSpPr>
          <p:nvPr/>
        </p:nvSpPr>
        <p:spPr bwMode="auto">
          <a:xfrm>
            <a:off x="4570413" y="1516063"/>
            <a:ext cx="200025" cy="4768850"/>
          </a:xfrm>
          <a:prstGeom prst="rightBrace">
            <a:avLst>
              <a:gd name="adj1" fmla="val 8389"/>
              <a:gd name="adj2" fmla="val 50000"/>
            </a:avLst>
          </a:prstGeom>
          <a:noFill/>
          <a:ln w="9525" algn="ctr">
            <a:solidFill>
              <a:srgbClr val="357EB9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 eaLnBrk="0" hangingPunct="0"/>
            <a:endParaRPr lang="ru-RU" sz="1900">
              <a:cs typeface="Arial" charset="0"/>
              <a:sym typeface="Arial" charset="0"/>
            </a:endParaRPr>
          </a:p>
        </p:txBody>
      </p:sp>
      <p:pic>
        <p:nvPicPr>
          <p:cNvPr id="37897" name="Рисунок 8" descr="ÐÐ°ÑÑÐ¸Ð½ÐºÐ¸ Ð¿Ð¾ Ð·Ð°Ð¿ÑÐ¾ÑÑ bimÐ¢ÐÐ¥ÐÐÐÐÐÐÐ Ð Ð¡Ð¢Ð ÐÐÐ¢ÐÐÐ¬Ð¡Ð¢ÐÐ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48988" y="395288"/>
            <a:ext cx="9652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243513" y="2901950"/>
            <a:ext cx="1239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/>
              <a:t>ЕДС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558800" y="1146175"/>
            <a:ext cx="10837863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Архитектура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и строительство	</a:t>
            </a:r>
          </a:p>
          <a:p>
            <a:r>
              <a:rPr lang="ru-RU" dirty="0">
                <a:ea typeface="Calibri" pitchFamily="34" charset="0"/>
                <a:cs typeface="Times New Roman" pitchFamily="18" charset="0"/>
              </a:rPr>
              <a:t>         Раздел:   211.06.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Повышение эффективности систем жизнеобеспечения населенных пунктов, методов их эксплуатации на основе экологически чистых технологий и рационального природопользования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r>
              <a:rPr lang="ru-RU" dirty="0">
                <a:ea typeface="Calibri" pitchFamily="34" charset="0"/>
                <a:cs typeface="Times New Roman" pitchFamily="18" charset="0"/>
              </a:rPr>
              <a:t>        Подраздел: 6.1.2. Научно-методологические принципы формирования экологически чистых систем жизнеобеспечения.</a:t>
            </a:r>
          </a:p>
          <a:p>
            <a:r>
              <a:rPr lang="ru-RU" dirty="0">
                <a:ea typeface="Calibri" pitchFamily="34" charset="0"/>
                <a:cs typeface="Times New Roman" pitchFamily="18" charset="0"/>
              </a:rPr>
              <a:t>         12.0212.99П «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Разработка  моделей энергосбережения в системах отопления и вентиляции  общественных зданий».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Номер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. регистрации 01990007120.</a:t>
            </a:r>
          </a:p>
          <a:p>
            <a:r>
              <a:rPr lang="ru-RU" dirty="0">
                <a:ea typeface="Calibri" pitchFamily="34" charset="0"/>
                <a:cs typeface="Times New Roman" pitchFamily="18" charset="0"/>
              </a:rPr>
              <a:t>         Подпрограмма: 211 Архитектура и строительство: «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Повышение </a:t>
            </a:r>
            <a:r>
              <a:rPr lang="ru-RU" b="1" dirty="0" err="1">
                <a:ea typeface="Calibri" pitchFamily="34" charset="0"/>
                <a:cs typeface="Times New Roman" pitchFamily="18" charset="0"/>
              </a:rPr>
              <a:t>энергоэффективности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 жилых и общественных зданий при реконструкции»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r>
              <a:rPr lang="ru-RU" dirty="0">
                <a:ea typeface="Calibri" pitchFamily="34" charset="0"/>
                <a:cs typeface="Times New Roman" pitchFamily="18" charset="0"/>
              </a:rPr>
              <a:t>        Программа Архитектура и строительство:  «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Совершенствование принципов расчета систем обеспечения жизнедеятельности»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ea typeface="Calibri" pitchFamily="34" charset="0"/>
                <a:cs typeface="Times New Roman" pitchFamily="18" charset="0"/>
              </a:rPr>
              <a:t>-(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Project Proposal for </a:t>
            </a:r>
            <a:r>
              <a:rPr lang="en-US" b="1" dirty="0" err="1">
                <a:ea typeface="Calibri" pitchFamily="34" charset="0"/>
                <a:cs typeface="Times New Roman" pitchFamily="18" charset="0"/>
              </a:rPr>
              <a:t>Tacis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/</a:t>
            </a:r>
            <a:r>
              <a:rPr lang="en-US" b="1" dirty="0" smtClean="0">
                <a:ea typeface="Calibri" pitchFamily="34" charset="0"/>
                <a:cs typeface="Times New Roman" pitchFamily="18" charset="0"/>
              </a:rPr>
              <a:t>Bistro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),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технико-экономическая оценка последствий нарушения энергоснабжения города Санкт-Петербурга, динамика тепло-влажностного состояния ограждающих конструкций типовых жилых зданий в условиях их эксплуатации.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/>
              <a:t>-  </a:t>
            </a:r>
            <a:r>
              <a:rPr lang="ru-RU" b="1" dirty="0"/>
              <a:t>международная программа «</a:t>
            </a:r>
            <a:r>
              <a:rPr lang="en-US" b="1" dirty="0" err="1"/>
              <a:t>Interreg</a:t>
            </a:r>
            <a:r>
              <a:rPr lang="ru-RU" b="1" dirty="0"/>
              <a:t>, </a:t>
            </a:r>
            <a:r>
              <a:rPr lang="en-US" b="1" dirty="0"/>
              <a:t>part IV Baltic Sea region</a:t>
            </a:r>
            <a:r>
              <a:rPr lang="ru-RU" b="1" dirty="0"/>
              <a:t>» проектирование </a:t>
            </a:r>
            <a:r>
              <a:rPr lang="ru-RU" b="1" dirty="0" err="1"/>
              <a:t>энергоэффективных</a:t>
            </a:r>
            <a:r>
              <a:rPr lang="ru-RU" b="1" dirty="0"/>
              <a:t> зданий. </a:t>
            </a:r>
            <a:r>
              <a:rPr lang="ru-RU" dirty="0"/>
              <a:t>Совместно с коллегами из Германии, Дании, Польши, Литвы.</a:t>
            </a:r>
            <a:endParaRPr lang="ru-RU" b="1" dirty="0"/>
          </a:p>
          <a:p>
            <a:r>
              <a:rPr lang="ru-RU" b="1" dirty="0"/>
              <a:t>- программа РААСН </a:t>
            </a:r>
            <a:r>
              <a:rPr lang="ru-RU" b="1" dirty="0" smtClean="0"/>
              <a:t>«</a:t>
            </a:r>
            <a:r>
              <a:rPr lang="ru-RU" b="1" dirty="0"/>
              <a:t>Разработка концепции комплексного подхода к оценке состояния воздушной и водной среды при развитии инфраструктуры городов».</a:t>
            </a:r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809625" y="492125"/>
            <a:ext cx="1058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Сведения о выполненных научно-исследовательских работах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988" y="3892550"/>
            <a:ext cx="10223500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823913" y="601663"/>
            <a:ext cx="105854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  <a:cs typeface="Times New Roman" pitchFamily="18" charset="0"/>
              </a:rPr>
              <a:t>Прикладная деятельность научной школы реализуется по двум центрам:</a:t>
            </a:r>
          </a:p>
          <a:p>
            <a:r>
              <a:rPr lang="ru-RU" sz="3200">
                <a:latin typeface="Calibri" pitchFamily="34" charset="0"/>
                <a:cs typeface="Times New Roman" pitchFamily="18" charset="0"/>
              </a:rPr>
              <a:t>                           ИЦ ФТИСК  «БЛОК» -  Дацюк Т.А.</a:t>
            </a:r>
          </a:p>
          <a:p>
            <a:r>
              <a:rPr lang="ru-RU" sz="2800">
                <a:latin typeface="Calibri" pitchFamily="34" charset="0"/>
                <a:cs typeface="Times New Roman" pitchFamily="18" charset="0"/>
              </a:rPr>
              <a:t>                               </a:t>
            </a:r>
            <a:r>
              <a:rPr lang="ru-RU" sz="3200">
                <a:latin typeface="Calibri" pitchFamily="34" charset="0"/>
                <a:cs typeface="Times New Roman" pitchFamily="18" charset="0"/>
              </a:rPr>
              <a:t>Центр НЭПДиРИИ – Леонтьева Ю.Н.</a:t>
            </a:r>
          </a:p>
          <a:p>
            <a:endParaRPr lang="ru-RU" sz="2800">
              <a:latin typeface="Calibri" pitchFamily="34" charset="0"/>
              <a:cs typeface="Times New Roman" pitchFamily="18" charset="0"/>
            </a:endParaRPr>
          </a:p>
          <a:p>
            <a:endParaRPr lang="ru-RU" sz="2800">
              <a:latin typeface="Calibri" pitchFamily="34" charset="0"/>
              <a:cs typeface="Times New Roman" pitchFamily="18" charset="0"/>
            </a:endParaRPr>
          </a:p>
          <a:p>
            <a:endParaRPr lang="ru-RU" sz="2800">
              <a:latin typeface="Calibri" pitchFamily="34" charset="0"/>
              <a:cs typeface="Times New Roman" pitchFamily="18" charset="0"/>
            </a:endParaRPr>
          </a:p>
          <a:p>
            <a:endParaRPr lang="ru-RU" sz="28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252" y="2846059"/>
            <a:ext cx="4783034" cy="330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00" y="-4737100"/>
            <a:ext cx="719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F:\Науч школа\Свидетельство леон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127741" y="2258858"/>
            <a:ext cx="3153744" cy="451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703</Words>
  <Application>Microsoft Office PowerPoint</Application>
  <PresentationFormat>Произвольный</PresentationFormat>
  <Paragraphs>156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НАУЧНАЯ ШКОЛА Энергосбережение при проектировании, строительстве и реконструкции зданий и сооружений</vt:lpstr>
      <vt:lpstr>Руководитель научной школы</vt:lpstr>
      <vt:lpstr>Творческий коллектив научной школы: </vt:lpstr>
      <vt:lpstr>Основные направления деятельности: </vt:lpstr>
      <vt:lpstr>Слайд 5</vt:lpstr>
      <vt:lpstr>Слайд 6</vt:lpstr>
      <vt:lpstr>  ЕДС (проект алюминиевого завода, г.Тайшет)  </vt:lpstr>
      <vt:lpstr>Слайд 8</vt:lpstr>
      <vt:lpstr>Слайд 9</vt:lpstr>
      <vt:lpstr> </vt:lpstr>
      <vt:lpstr>Слайд 11</vt:lpstr>
      <vt:lpstr>ИСПЫТАНИЯ И РАСЧЕТ  СВЕТОПРОЗРАЧНЫХ КОНСТРУКЦИЙ И ВЕНТИЛЯЦИОННЫХ КЛАПАНОВ</vt:lpstr>
      <vt:lpstr>Результативность работы научной школы за  период 2013-18 гг.</vt:lpstr>
      <vt:lpstr>Результаты внедрения научных разработок ученых школы в практике и на предприятиях (2013-2018 г.г.)</vt:lpstr>
      <vt:lpstr>Слайд 15</vt:lpstr>
      <vt:lpstr>       ТК 144 при минпромторге РФ Руководитель подкомитета ПК6 «окна, двери, светопрозрачные конструктивные элементы»</vt:lpstr>
      <vt:lpstr>Слайд 17</vt:lpstr>
    </vt:vector>
  </TitlesOfParts>
  <Company>СПбГАСУ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Антропова Екатерина Вячеславовна</dc:creator>
  <cp:lastModifiedBy>Tamara</cp:lastModifiedBy>
  <cp:revision>59</cp:revision>
  <dcterms:created xsi:type="dcterms:W3CDTF">2018-04-24T14:35:02Z</dcterms:created>
  <dcterms:modified xsi:type="dcterms:W3CDTF">2018-11-27T06:27:48Z</dcterms:modified>
</cp:coreProperties>
</file>