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82" r:id="rId3"/>
    <p:sldId id="283" r:id="rId4"/>
    <p:sldId id="284" r:id="rId5"/>
    <p:sldId id="285" r:id="rId6"/>
    <p:sldId id="286" r:id="rId7"/>
    <p:sldId id="293" r:id="rId8"/>
    <p:sldId id="290" r:id="rId9"/>
    <p:sldId id="291" r:id="rId10"/>
    <p:sldId id="289" r:id="rId11"/>
    <p:sldId id="296" r:id="rId12"/>
    <p:sldId id="297" r:id="rId13"/>
    <p:sldId id="287" r:id="rId14"/>
    <p:sldId id="29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971" autoAdjust="0"/>
  </p:normalViewPr>
  <p:slideViewPr>
    <p:cSldViewPr snapToGrid="0">
      <p:cViewPr>
        <p:scale>
          <a:sx n="70" d="100"/>
          <a:sy n="70" d="100"/>
        </p:scale>
        <p:origin x="186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41B02-D31C-4936-B615-594B6A60AADE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0CE29-B025-4BCE-A4DA-5211570C3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9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0CE29-B025-4BCE-A4DA-5211570C3EA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3F3A-AC11-46E2-B570-703DFC22F92A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0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F980-5CD4-429A-B5BE-E99D5D4608E8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9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F03-81D2-4F3E-B059-70C38DE382DA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13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02BC-B615-4428-80C7-0DD3E331D43D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34DD-7719-47BE-A440-70A83427CC9E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75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9822-3C49-4A07-BFE0-1238B705F4D9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9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2C3DF-2DED-4380-926E-D627BB03B557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8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D005-374F-4BF9-BF98-DA89B1876D72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0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0D1A-7711-40B7-A6FD-40026B64859A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96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4D94-4321-4A9E-8C1C-AF562D0B0379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65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A25A-205A-4E32-99DC-F8AFFD44662C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06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4604-0C70-4543-B26D-21954A9F718F}" type="datetime1">
              <a:rPr lang="ru-RU" smtClean="0"/>
              <a:pPr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CD35D-6A56-48F7-8D53-2D3561746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9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0331" y="553742"/>
            <a:ext cx="7218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НАУЧНАЯ  И НАУЧНО-ПЕДАГОГИЧЕСКАЯ  ШКОЛА САНКТ-ПЕТЕРБУРГА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8897" y="1572599"/>
            <a:ext cx="9251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ОРГАНИЗАЦИЯ БЕЗОПАСНОСТИ ДОРОЖНОГО ДВИЖЕНИЯ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7042" y="3922668"/>
            <a:ext cx="825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Включена в реестр ведущих научных и научно-педагогических школ Санкт-Петербурга (В соответствии с распоряжением Комитета по науке и высшей школе от 19.11.2012 № 80 «Об утверждении Положения о реестре ведущих научных и научно-педагогических школ Санкт-Петербурга» и решением Президиума Научно-технического совета при Правительстве Санкт-Петербурга (протокол № 2/13 от 09.12.2013) в целях сохранения и эффективного использования научно-технического и образовательного потенциала Санкт-Петербурга, распоряжением Комитета от 13.12.2013 № 99 утвержден список научных и научно-педагогических школ Санкт-Петербурга, включенных в реестр ведущих научных и научно-педагогических школ Санкт-Петербурга.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99787" y="6119868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"/>
    </mc:Choice>
    <mc:Fallback xmlns="">
      <p:transition spd="slow" advTm="355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lum bright="40000" contrast="-20000"/>
          </a:blip>
          <a:srcRect l="17750" t="26889" r="22250" b="33852"/>
          <a:stretch>
            <a:fillRect/>
          </a:stretch>
        </p:blipFill>
        <p:spPr bwMode="auto">
          <a:xfrm>
            <a:off x="2940413" y="1778000"/>
            <a:ext cx="6038487" cy="222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 l="42417" t="24148" r="26500" b="20000"/>
          <a:stretch>
            <a:fillRect/>
          </a:stretch>
        </p:blipFill>
        <p:spPr bwMode="auto">
          <a:xfrm>
            <a:off x="609600" y="1220085"/>
            <a:ext cx="2286000" cy="23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35117" y="677918"/>
            <a:ext cx="968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МЕЖДУНАРОДНЫЕ НАУЧНО-ПРАКТИЧЕСКИЕ КОНФЕРЕНЦИИ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500" y="1240135"/>
            <a:ext cx="623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«ОРГАНИЗАЦИЯ И БЕЗОПАСНОСТЬ ДОРОЖНОГО ДВИЖЕНИЯ В КРУПНЫХ ГОРОДАХ»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7750" t="13852" r="18583" b="10000"/>
          <a:stretch>
            <a:fillRect/>
          </a:stretch>
        </p:blipFill>
        <p:spPr bwMode="auto">
          <a:xfrm>
            <a:off x="8051800" y="4114800"/>
            <a:ext cx="3492500" cy="234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17083" t="13704" r="17917" b="10000"/>
          <a:stretch>
            <a:fillRect/>
          </a:stretch>
        </p:blipFill>
        <p:spPr bwMode="auto">
          <a:xfrm>
            <a:off x="584200" y="4116184"/>
            <a:ext cx="3517900" cy="232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/>
          <a:srcRect l="27583" t="13333" r="38250" b="11259"/>
          <a:stretch>
            <a:fillRect/>
          </a:stretch>
        </p:blipFill>
        <p:spPr bwMode="auto">
          <a:xfrm>
            <a:off x="9093200" y="1036816"/>
            <a:ext cx="2438400" cy="302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857500" y="2692400"/>
            <a:ext cx="5715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1995г. – 2018г.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1‒я - 13‒я МЕЖДУНАРОДНАЯ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НАУЧНО-ПРАКТИЧЕСКАЯ КОНФЕРЕНЦИЯ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 l="14750" t="14148" r="15917" b="10000"/>
          <a:stretch>
            <a:fillRect/>
          </a:stretch>
        </p:blipFill>
        <p:spPr bwMode="auto">
          <a:xfrm>
            <a:off x="4165600" y="4111868"/>
            <a:ext cx="3822700" cy="235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869908" y="6172108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8828" t="14713" r="20000" b="11540"/>
          <a:stretch>
            <a:fillRect/>
          </a:stretch>
        </p:blipFill>
        <p:spPr bwMode="auto">
          <a:xfrm>
            <a:off x="5483590" y="4148919"/>
            <a:ext cx="3357858" cy="220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 l="23069" t="19310" r="20000" b="20000"/>
          <a:stretch>
            <a:fillRect/>
          </a:stretch>
        </p:blipFill>
        <p:spPr bwMode="auto">
          <a:xfrm>
            <a:off x="6024550" y="896672"/>
            <a:ext cx="5139559" cy="312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89038" y="625280"/>
            <a:ext cx="623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«РЕКОНСТРУКЦИЯ И ЭКСПЕРТИЗА ДТП»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42417" t="24148" r="26500" b="20000"/>
          <a:stretch>
            <a:fillRect/>
          </a:stretch>
        </p:blipFill>
        <p:spPr bwMode="auto">
          <a:xfrm>
            <a:off x="530770" y="526381"/>
            <a:ext cx="2286000" cy="23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20560" y="1273505"/>
            <a:ext cx="5715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2006г. – 2018г.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1‒я - 8‒я МЕЖДУНАРОДНАЯ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НАУЧНО-ПРАКТИЧЕСКАЯ КОНФЕРЕНЦИЯ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 l="18207" t="21701" r="28103" b="13012"/>
          <a:stretch>
            <a:fillRect/>
          </a:stretch>
        </p:blipFill>
        <p:spPr bwMode="auto">
          <a:xfrm>
            <a:off x="502842" y="2886268"/>
            <a:ext cx="5076501" cy="327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964" y="6117514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K:\темы 2019\Конкурс КВНШ\доп фото\CFGYv3oW.jpg"/>
          <p:cNvPicPr/>
          <p:nvPr/>
        </p:nvPicPr>
        <p:blipFill>
          <a:blip r:embed="rId7" cstate="print"/>
          <a:srcRect l="14312" r="13463"/>
          <a:stretch>
            <a:fillRect/>
          </a:stretch>
        </p:blipFill>
        <p:spPr bwMode="auto">
          <a:xfrm>
            <a:off x="8802798" y="4121623"/>
            <a:ext cx="2770504" cy="219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105" t="46919" r="53849" b="34521"/>
          <a:stretch>
            <a:fillRect/>
          </a:stretch>
        </p:blipFill>
        <p:spPr bwMode="auto">
          <a:xfrm>
            <a:off x="504968" y="1160059"/>
            <a:ext cx="5145206" cy="255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28896" t="17323" r="23552" b="31891"/>
          <a:stretch>
            <a:fillRect/>
          </a:stretch>
        </p:blipFill>
        <p:spPr bwMode="auto">
          <a:xfrm>
            <a:off x="7410734" y="1815151"/>
            <a:ext cx="4043755" cy="2429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42612" y="6178929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3193" y="567350"/>
            <a:ext cx="7847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Международная конференция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«ТРАНСПОРТНОЕ ПЛАНИРОВАНИЕ И МОДЕЛИРОВАНИЕ»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0232" y="1369035"/>
            <a:ext cx="4018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2016г. – 2019г.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1‒я - 4‒я МЕЖДУНАРОДНАЯ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КОНФЕРЕНЦИЯ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27552" t="19552" r="24269" b="37463"/>
          <a:stretch>
            <a:fillRect/>
          </a:stretch>
        </p:blipFill>
        <p:spPr bwMode="auto">
          <a:xfrm>
            <a:off x="518608" y="3703262"/>
            <a:ext cx="5075958" cy="254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24507" t="16846" r="20149" b="16607"/>
          <a:stretch>
            <a:fillRect/>
          </a:stretch>
        </p:blipFill>
        <p:spPr bwMode="auto">
          <a:xfrm>
            <a:off x="8581109" y="4273383"/>
            <a:ext cx="2883007" cy="1949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25492" t="17960" r="19075" b="18995"/>
          <a:stretch>
            <a:fillRect/>
          </a:stretch>
        </p:blipFill>
        <p:spPr bwMode="auto">
          <a:xfrm>
            <a:off x="5514481" y="4285595"/>
            <a:ext cx="3029012" cy="193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117" y="677918"/>
            <a:ext cx="968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ПРИЗНАНИЕ ДОСТИЖЕНИЙ НАУЧНО-ПЕДАГОГИЧЕСКОЙ ШКОЛЫ В РОССИЙСКОМ И МЕЖДУНАРОДНОМ СООБЩЕСТВЕ ЗА 2013-2018гг.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263117" y="3732787"/>
            <a:ext cx="65790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Почетные грамоты Правительства Санкт-Петербурга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высокие достижения в области подготовки кадров для дорожно-строительной отрасли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(5)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6900" y="3716117"/>
            <a:ext cx="403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Комитет по развитию транспортной инфраструктуры Санкт-Петербурга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249" y="1432040"/>
            <a:ext cx="4576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Комитет по науке и высшей школе Санкт-Петербурга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6900" y="4945580"/>
            <a:ext cx="4068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Федеральное УМО по УГС и НП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6900" y="5985235"/>
            <a:ext cx="3668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Фонд содействия инновациям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263116" y="4907015"/>
            <a:ext cx="61826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Дипломы за </a:t>
            </a: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I-III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места: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монографии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учебники для использования в НИР и учебном процессе образовательных организаций (6)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63118" y="1427667"/>
            <a:ext cx="63878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Конкурсы грантов Правительства Санкт-Петербурга для студентов, аспирантов, молодых кандидатов наук, конкурсы на соискание премий Правительства Санкт-Петербурга в области научно-педагогической деятельности (39)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263116" y="5985235"/>
            <a:ext cx="6235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 победителя «УМНИК» (1)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12679" y="1577284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033944" y="3868216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023311" y="5051917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065842" y="615341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842612" y="6144810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6637" y="2990131"/>
            <a:ext cx="4576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Комитет по образованию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Санкт-Петербурга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028599" y="3149076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233" y="298297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степени во Всероссийском молодежном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форсайт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фестивале «Право руля!» (1)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117" y="571588"/>
            <a:ext cx="968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СОТРУДНИЧЕСТВО НАУЧНО-ПЕДАГОГИЧЕСКОЙ ШКОЛЫ В СФЕРЕ ОРГАНИЗАЦИИ БЕЗОПАСНОСТИ ДОРОЖНОГО ДВИЖЕНИЯ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5549" y="1191137"/>
            <a:ext cx="108452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МАДИ (ТУ) – Московский автомобильно-дорожный институт, Белорусский национальный технический университет, Красноярский государственный технический университет, Волгоградский государственный технический университет, Сибирский  АДИ (г. Омск), Орловский государственный университет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им.И.С.Тургенева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Новгородский государственный университет имени Ярослава Мудрого, Ростовский ГАСУ, Кубанский ТУ (г. Краснодар),  Хабаровский ТУ,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Ченстоховский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политехнический институт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и др.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21432" y="1332727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1997" y="3073371"/>
            <a:ext cx="10572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УМО (Учебно-методическое объединение высших учебных заведений РФ по образованию в области транспортных машин и транспортно-технологических комплексов)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0" y="3700975"/>
            <a:ext cx="10774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Главное управление ГИБДД МВД РФ,  Российская Академия транспорта, АСМАП, Российская транспортная инспекция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8920" y="4350117"/>
            <a:ext cx="111376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Комитет по транспорту Санкт-Петербурга, Комитет по развитию транспортной инфраструктуры Санкт-Петербурга, Комитет по дорожному хозяйству и транспорту Ленинградской области , Комитет по молодежной политике и взаимодействию с общественными организациями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93078" y="3196968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4344" y="3845554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28521" y="4497684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40730" y="5572586"/>
            <a:ext cx="9466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Международная Ассоциация Автомобильного и Дорожного Образования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6771" y="5870296"/>
            <a:ext cx="108487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Российский федеральный центр судебной экспертизы при Министерстве юстиции Российской Федерации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32065" y="5713339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24977" y="6019196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801669" y="6103867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14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195" y="599088"/>
            <a:ext cx="901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 </a:t>
            </a:r>
          </a:p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НАУЧНО-ПЕДАГОГИЧЕСКОЙ ШКОЛЫ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7920" y="1211152"/>
            <a:ext cx="10659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Безопасность дорожного движения и транспортная инфраструктура в условиях эволюции исторических городов: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1700" y="3074753"/>
            <a:ext cx="970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Разработка и внедрение инновационных технологий, материалов и машин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9000" y="3541151"/>
            <a:ext cx="10375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Проведение технических испытаний и исследований в области безопасности дорожного движения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2066" y="4214251"/>
            <a:ext cx="10833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Проектирование, связанное со строительством инженерных сооружений и транспортных потоков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1700" y="4887351"/>
            <a:ext cx="1005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Проведение аудита дорожной безопасности автомобильных дорог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1700" y="2658719"/>
            <a:ext cx="10121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Научные исследования и разработки в области безопасности дорожного движения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393" y="5330650"/>
            <a:ext cx="9363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Инновационные технологии расследования ДТП и подсистемы их обеспечения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44826" y="2402489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45774" y="324420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45774" y="368870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58474" y="434910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58474" y="500950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58474" y="544130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63600" y="5725551"/>
            <a:ext cx="1059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Технологии управления и средства обеспечения дорожной и экологической безопасности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7828" y="2248689"/>
            <a:ext cx="1059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Разработка программ повышения безопасности дорожного движения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58474" y="584770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26943" y="2820713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10850" y="1893724"/>
            <a:ext cx="8318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Разработка концепций развития и управления транспортом в регионе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48364" y="2055138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8847082" y="6119867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195" y="472524"/>
            <a:ext cx="901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РУКОВОДИТЕЛЬ НАУЧНОЙ ШКОЛЫ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Documents and Settings\александр\Local Settings\Temp\выбор_IMG_9559.jpg"/>
          <p:cNvPicPr/>
          <p:nvPr/>
        </p:nvPicPr>
        <p:blipFill>
          <a:blip r:embed="rId2" cstate="print"/>
          <a:srcRect l="24932" r="6701"/>
          <a:stretch>
            <a:fillRect/>
          </a:stretch>
        </p:blipFill>
        <p:spPr bwMode="auto">
          <a:xfrm>
            <a:off x="531794" y="1210892"/>
            <a:ext cx="3310758" cy="338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835024" y="742147"/>
            <a:ext cx="77792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ЕВТЮКОВ  СЕРГЕЙ АРКАДЬЕВИЧ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доктор технических наук, профессор, Заслуженный работник высшей школы РФ,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Почетный работник высшего профессионального образования РФ,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заведующий кафедрой наземных транспортно-технологических машин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3963" y="5187364"/>
            <a:ext cx="10315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действительный член Российской академии транспорта и Международной ассоциации экспертов по реконструкции ДТП (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IAARS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6785" y="2248364"/>
            <a:ext cx="715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Сведения о профессиональных достижениях: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888960" y="2668867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104366" y="2535358"/>
            <a:ext cx="715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автор более 430 научных трудов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883700" y="2976809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99111" y="2829645"/>
            <a:ext cx="715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участник более 200 международных научно-практических конференций, семинаров и симпозиумов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82676" y="3545478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080682" y="3411945"/>
            <a:ext cx="7519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заместитель председателя диссертационного совета Д212.223.02 по специальностям 05.22.10 Эксплуатация автомобильного транспорта, 05.05.04 Дорожные, строительные и подъемно-транспортные машины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14650" y="502536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62092" y="4879018"/>
            <a:ext cx="10126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член экспертного совета по транспорту ВАК РФ, советник РААСН</a:t>
            </a:r>
          </a:p>
        </p:txBody>
      </p:sp>
      <p:sp>
        <p:nvSpPr>
          <p:cNvPr id="15" name="Овал 14"/>
          <p:cNvSpPr/>
          <p:nvPr/>
        </p:nvSpPr>
        <p:spPr>
          <a:xfrm>
            <a:off x="709390" y="5339661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09390" y="6234751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35890" y="6092640"/>
            <a:ext cx="8393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2007-2011гг., 2013-2018гг. ‒ декан автомобильно-дорожного факультета</a:t>
            </a:r>
          </a:p>
        </p:txBody>
      </p:sp>
      <p:sp>
        <p:nvSpPr>
          <p:cNvPr id="18" name="Овал 17"/>
          <p:cNvSpPr/>
          <p:nvPr/>
        </p:nvSpPr>
        <p:spPr>
          <a:xfrm>
            <a:off x="709390" y="4734199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88364" y="4589970"/>
            <a:ext cx="5402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подготовил 17 кандидатов  и 2 докторов наук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878614" y="6137750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65458" y="5794656"/>
            <a:ext cx="4704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2011-2013гг. 1-й ‒ проректор СПбГАСУ</a:t>
            </a:r>
          </a:p>
        </p:txBody>
      </p:sp>
      <p:sp>
        <p:nvSpPr>
          <p:cNvPr id="22" name="Овал 21"/>
          <p:cNvSpPr/>
          <p:nvPr/>
        </p:nvSpPr>
        <p:spPr>
          <a:xfrm>
            <a:off x="711662" y="5923119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 l="41690" t="41747" r="26655" b="33793"/>
          <a:stretch>
            <a:fillRect/>
          </a:stretch>
        </p:blipFill>
        <p:spPr bwMode="auto">
          <a:xfrm>
            <a:off x="6386450" y="3168870"/>
            <a:ext cx="5122378" cy="227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466195" y="599088"/>
            <a:ext cx="901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ТВОРЧЕСКИЙ КОЛЛЕКТИВ НАУЧНОЙ ШКОЛЫ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448" y="1056287"/>
            <a:ext cx="10405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Численность творческого коллектива научной школы, из них: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докторов наук – 13, из них: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кандидатов технических наук - 19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молодых ученых и аспирантов ‒ 21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052" y="5241012"/>
            <a:ext cx="10994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Количество лиц, защитивших диссертации за период 2013-2018гг.: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кандидатские диссертации ‒ 29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докторские диссертации ‒ 4</a:t>
            </a:r>
          </a:p>
        </p:txBody>
      </p:sp>
      <p:sp>
        <p:nvSpPr>
          <p:cNvPr id="5" name="Овал 4"/>
          <p:cNvSpPr/>
          <p:nvPr/>
        </p:nvSpPr>
        <p:spPr>
          <a:xfrm>
            <a:off x="1418874" y="1608071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192723" y="1929520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235253" y="2861907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458126" y="3781233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467290" y="4533857"/>
            <a:ext cx="122457" cy="14566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310188" y="1780036"/>
            <a:ext cx="9427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действительных членов российской академии транспорта – 9 человек: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Евтюков С.А., Кравченко П.А., Добромиров В.Н., Репин С.В., Пушкарев А.Е., Воронцов И.И.,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Пегин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П.А.,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Назаркин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В.Г., Котиков Ю.Г.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6895" y="2720342"/>
            <a:ext cx="9427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докторов наук, профессоров – 4 человека: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Горев А.Э.,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Солодкий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А.И., Керимов М.А., Веревкин Н.И.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225400" y="5794021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225381" y="6172402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883555" y="6199401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8276" y="1390866"/>
            <a:ext cx="42917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Статьи: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‒ 80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Web of Science ‒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31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ВАК ‒ 192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РИНЦ ‒ 429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3870" y="666043"/>
            <a:ext cx="968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ПУБЛИКАЦИОННАЯ АКТИВНОСТЬ КОЛЛЕКТИВА НПШ ЗА 2013-2018гг.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4455" y="4765727"/>
            <a:ext cx="968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КОЛИЧЕСТВО ИЗДАННЫХ МОНОГРАФИЙ И УЧЕБНИКОВ ЗА 2013-2018гг.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1559" y="5396348"/>
            <a:ext cx="314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Монографии ‒24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1649" y="5438388"/>
            <a:ext cx="223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Учебники ‒ 32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 l="48517" t="40092" r="29448" b="41149"/>
          <a:stretch>
            <a:fillRect/>
          </a:stretch>
        </p:blipFill>
        <p:spPr bwMode="auto">
          <a:xfrm>
            <a:off x="4971254" y="1214651"/>
            <a:ext cx="6521811" cy="324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вал 8"/>
          <p:cNvSpPr/>
          <p:nvPr/>
        </p:nvSpPr>
        <p:spPr>
          <a:xfrm>
            <a:off x="2096812" y="159230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123084" y="229651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138850" y="3005985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2154616" y="3746987"/>
            <a:ext cx="126124" cy="141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842612" y="6131162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l="38793" t="37885" r="26552" b="29747"/>
          <a:stretch>
            <a:fillRect/>
          </a:stretch>
        </p:blipFill>
        <p:spPr bwMode="auto">
          <a:xfrm>
            <a:off x="1024759" y="882869"/>
            <a:ext cx="10200021" cy="551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597900" y="617835"/>
            <a:ext cx="284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56260" y="6158457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193" y="709449"/>
            <a:ext cx="968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РЕЗУЛЬТАТЫ ПАТЕНТНО-ЛИЦЕНЗИОННОЙ ДЕЯТЕЛЬНОСТИ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15317" y="6144810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284" t="35343" r="20000" b="23741"/>
          <a:stretch>
            <a:fillRect/>
          </a:stretch>
        </p:blipFill>
        <p:spPr bwMode="auto">
          <a:xfrm>
            <a:off x="1059749" y="1119117"/>
            <a:ext cx="9844812" cy="506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43293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58800" y="1227667"/>
          <a:ext cx="10998200" cy="5141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"/>
                <a:gridCol w="4229100"/>
                <a:gridCol w="1422400"/>
                <a:gridCol w="3632200"/>
                <a:gridCol w="1181100"/>
              </a:tblGrid>
              <a:tr h="89931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НИР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финансиро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вания</a:t>
                      </a: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Руководитель и исполнители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Период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выпол-нения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175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«Строительство и реконструкция автомобильной дороги Керчь - Феодосия - Белогорск - Симферополь - Бахчисарай - Севастополь (граница Бахчисарайского района)»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39, 987 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 руб.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Пегин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П.А., Евтюков С.А., Васильев Я.В.,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Медрес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Е.Е., </a:t>
                      </a:r>
                      <a:r>
                        <a:rPr lang="ru-RU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Ярошутин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Д.А., </a:t>
                      </a:r>
                      <a:r>
                        <a:rPr lang="ru-RU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Лутов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Д.А., Евтюков С.С., Голов Е.В., Орлов Д.С. и другие.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175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Обследование трасс регулярных автобусных маршрутов на соответствие требованиям обеспечения безопасности дорожного движения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2,5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руб.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Евтюков С.А., Евтюков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С.С., Куракина Е.В., </a:t>
                      </a:r>
                      <a:r>
                        <a:rPr lang="ru-RU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Белехов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А.А., Гончарова Я.Д., Голов Е.В., </a:t>
                      </a:r>
                      <a:r>
                        <a:rPr lang="ru-RU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Лутов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Д.А., Бабенко Т.И., Орлов Д.С.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0141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«Оценка уровня нормативной документации (НД) применения электрической техники и оборудования при строительстве»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0,450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Пушкарев А.Е.,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Пегин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П.А., Абросимова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А.А., Виноградова Т.В., Орлов Д.С., </a:t>
                      </a:r>
                      <a:r>
                        <a:rPr lang="ru-RU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Лутов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Д.А., Белякова Т.Н.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49417" y="550918"/>
            <a:ext cx="968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СВЕДЕНИЯ О ВЫПОЛНЕННЫХ НАУЧНО-ИССЛЕДОВАТЕЛЬКИХ </a:t>
            </a:r>
          </a:p>
          <a:p>
            <a:pPr algn="ctr"/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РАБОТАХ ЗА 2013-2018гг. 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01668" y="6062923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86856" y="841275"/>
          <a:ext cx="10889049" cy="55969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908"/>
                <a:gridCol w="4681182"/>
                <a:gridCol w="1514902"/>
                <a:gridCol w="3002507"/>
                <a:gridCol w="1144550"/>
              </a:tblGrid>
              <a:tr h="8979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НИР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финансиро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вания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Руководитель и исполнители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Период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выпол-нения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6736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«Проведение аудита дорожной безопасности на автомобильных дорогах общего пользования регионального значения Ленинградской области»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4,750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Евтюков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С.А, Евтюков С.С., Голов Е.В., Куракина Е.В.,  Бабенко Т.И., </a:t>
                      </a:r>
                      <a:r>
                        <a:rPr lang="ru-RU" sz="18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Лутов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Д.А.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2013-2017 годы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79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«Оценка технического уровня и патентные исследования бурильных машин для струйной цементации грунтов»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 руб.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Пушкарев А.Е., Абросимова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А.А.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Воронцов И.И., Орлов Д.С.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6736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«Исследование энергетической эффективности и экологической безопасности моторного топлива – аналога бензина АИ-95»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0,135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 руб.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Добромиров В.Н.,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Доценко С.Н.,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Орлов Д.С.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/>
                </a:tc>
              </a:tr>
              <a:tr h="8979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Экспертная деятельность в области БДД,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выполнено более 3000 экспертиз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более 60 млн. руб.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Евтюков С.А, эксперты и профильные специалисты ИБДД СПбГАСУ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2013-2017 годы</a:t>
                      </a:r>
                    </a:p>
                  </a:txBody>
                  <a:tcPr/>
                </a:tc>
              </a:tr>
              <a:tr h="476274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более 108,022 млн. руб.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597900" y="508651"/>
            <a:ext cx="284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035628"/>
            <a:ext cx="2743200" cy="365125"/>
          </a:xfrm>
        </p:spPr>
        <p:txBody>
          <a:bodyPr/>
          <a:lstStyle/>
          <a:p>
            <a:fld id="{90ACD35D-6A56-48F7-8D53-2D356174661B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4564</TotalTime>
  <Words>1012</Words>
  <Application>Microsoft Office PowerPoint</Application>
  <PresentationFormat>Произвольный</PresentationFormat>
  <Paragraphs>174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СПбГАСУ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Антропова Екатерина Вячеславовна</dc:creator>
  <cp:lastModifiedBy>Лукманова Наталия Борисовна</cp:lastModifiedBy>
  <cp:revision>273</cp:revision>
  <dcterms:created xsi:type="dcterms:W3CDTF">2018-04-24T14:35:02Z</dcterms:created>
  <dcterms:modified xsi:type="dcterms:W3CDTF">2019-03-28T08:28:58Z</dcterms:modified>
</cp:coreProperties>
</file>