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0" r:id="rId2"/>
    <p:sldId id="344" r:id="rId3"/>
    <p:sldId id="347" r:id="rId4"/>
    <p:sldId id="355" r:id="rId5"/>
    <p:sldId id="360" r:id="rId6"/>
    <p:sldId id="361" r:id="rId7"/>
    <p:sldId id="362" r:id="rId8"/>
    <p:sldId id="373" r:id="rId9"/>
    <p:sldId id="366" r:id="rId10"/>
    <p:sldId id="364" r:id="rId11"/>
    <p:sldId id="365" r:id="rId12"/>
    <p:sldId id="367" r:id="rId13"/>
    <p:sldId id="368" r:id="rId14"/>
    <p:sldId id="369" r:id="rId15"/>
    <p:sldId id="370" r:id="rId16"/>
    <p:sldId id="371" r:id="rId17"/>
    <p:sldId id="351" r:id="rId18"/>
    <p:sldId id="309" r:id="rId19"/>
    <p:sldId id="342" r:id="rId20"/>
    <p:sldId id="372" r:id="rId21"/>
    <p:sldId id="348" r:id="rId22"/>
  </p:sldIdLst>
  <p:sldSz cx="9145588" cy="6858000"/>
  <p:notesSz cx="6797675" cy="9874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1">
          <p15:clr>
            <a:srgbClr val="A4A3A4"/>
          </p15:clr>
        </p15:guide>
        <p15:guide id="2" orient="horz" pos="3113">
          <p15:clr>
            <a:srgbClr val="A4A3A4"/>
          </p15:clr>
        </p15:guide>
        <p15:guide id="3" orient="horz" pos="935">
          <p15:clr>
            <a:srgbClr val="A4A3A4"/>
          </p15:clr>
        </p15:guide>
        <p15:guide id="4" orient="horz" pos="3838">
          <p15:clr>
            <a:srgbClr val="A4A3A4"/>
          </p15:clr>
        </p15:guide>
        <p15:guide id="5" orient="horz">
          <p15:clr>
            <a:srgbClr val="A4A3A4"/>
          </p15:clr>
        </p15:guide>
        <p15:guide id="6" orient="horz" pos="2160">
          <p15:clr>
            <a:srgbClr val="A4A3A4"/>
          </p15:clr>
        </p15:guide>
        <p15:guide id="7" orient="horz" pos="572">
          <p15:clr>
            <a:srgbClr val="A4A3A4"/>
          </p15:clr>
        </p15:guide>
        <p15:guide id="8" orient="horz" pos="3385">
          <p15:clr>
            <a:srgbClr val="A4A3A4"/>
          </p15:clr>
        </p15:guide>
        <p15:guide id="9" pos="2880">
          <p15:clr>
            <a:srgbClr val="A4A3A4"/>
          </p15:clr>
        </p15:guide>
        <p15:guide id="10" pos="249">
          <p15:clr>
            <a:srgbClr val="A4A3A4"/>
          </p15:clr>
        </p15:guide>
        <p15:guide id="11" pos="5603">
          <p15:clr>
            <a:srgbClr val="A4A3A4"/>
          </p15:clr>
        </p15:guide>
        <p15:guide id="12" pos="4038">
          <p15:clr>
            <a:srgbClr val="A4A3A4"/>
          </p15:clr>
        </p15:guide>
        <p15:guide id="13" pos="1292">
          <p15:clr>
            <a:srgbClr val="A4A3A4"/>
          </p15:clr>
        </p15:guide>
        <p15:guide id="14" pos="21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900"/>
    <a:srgbClr val="0075A4"/>
    <a:srgbClr val="36A7E9"/>
    <a:srgbClr val="0086BC"/>
    <a:srgbClr val="FEA008"/>
    <a:srgbClr val="FE9E02"/>
    <a:srgbClr val="FFCC00"/>
    <a:srgbClr val="00A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89143" autoAdjust="0"/>
  </p:normalViewPr>
  <p:slideViewPr>
    <p:cSldViewPr>
      <p:cViewPr varScale="1">
        <p:scale>
          <a:sx n="78" d="100"/>
          <a:sy n="78" d="100"/>
        </p:scale>
        <p:origin x="1037" y="67"/>
      </p:cViewPr>
      <p:guideLst>
        <p:guide orient="horz" pos="4201"/>
        <p:guide orient="horz" pos="3113"/>
        <p:guide orient="horz" pos="935"/>
        <p:guide orient="horz" pos="3838"/>
        <p:guide orient="horz"/>
        <p:guide orient="horz" pos="2160"/>
        <p:guide orient="horz" pos="572"/>
        <p:guide orient="horz" pos="3385"/>
        <p:guide pos="2880"/>
        <p:guide pos="249"/>
        <p:guide pos="5603"/>
        <p:guide pos="4038"/>
        <p:guide pos="1292"/>
        <p:guide pos="21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296"/>
    </p:cViewPr>
  </p:sorterViewPr>
  <p:notesViewPr>
    <p:cSldViewPr>
      <p:cViewPr>
        <p:scale>
          <a:sx n="75" d="100"/>
          <a:sy n="75" d="100"/>
        </p:scale>
        <p:origin x="-2106" y="-7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984"/>
            <a:ext cx="2946400" cy="4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9984"/>
            <a:ext cx="2946400" cy="4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64EE806A-D3A9-4E61-80C2-A992A7A6199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8882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3C2F9064-AEE8-496D-833E-1BCE6E889782}" type="datetimeFigureOut">
              <a:rPr lang="de-DE"/>
              <a:pPr>
                <a:defRPr/>
              </a:pPr>
              <a:t>23.10.2023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877888" y="4689993"/>
            <a:ext cx="5041900" cy="4443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C54A1A82-881D-4CAC-B9AD-1299BC091F1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2534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E1A43F-41DF-4C95-A4BE-2990667C4D0E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E17298-8311-41AD-9EF0-2D2879904B3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75F5EC-7525-431C-A098-20A0FAD5C822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5514A-D556-46D0-9506-5141D162F7E4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053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Спешите участвовать!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A1A82-881D-4CAC-B9AD-1299BC091F15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356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Возможности для молодых специалистов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Наша компания заинтересована в привлечении молодых специалистов.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компании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MC-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Bauchemie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 можете пройти стажировку. Успешное прохождение стажировки позволит Вам получить бесценный опыт и практические знания, а также получить предложение о постоянной работе.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675C3A-3EFD-420E-914E-1A59095DB222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МС Студент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МС-студент  ориентирован на учащихся строительных специальностей высших учебных заведений России и подразумевает прослушивание ими факультативных лекций и практические занятия. По итогам занятий студенты будут проходить тестирование. В конце обучения будет организована работа в команде, позволяющая участникам оценить и развить свои лидерские, переговорные и презентационные навыки. На основании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полученных результатов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выявляются региональные победители. В качестве главного приза для победителей рассматривается поездка на Конференцию заграницу, поездка в офис в Санкт-Петербург за счет средств Компании. Кроме того, у всех успешных участников конкурса есть возможность попасть в кадровый резерв компании МС-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Bauchemie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возможность прохождения собеседования на вакантные позиции Компании и клиентов Компании. </a:t>
            </a: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A1A82-881D-4CAC-B9AD-1299BC091F15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845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C65E62-BF81-43CB-B226-D1E576720A9F}" type="slidenum">
              <a:rPr lang="ru-RU" sz="1200">
                <a:solidFill>
                  <a:prstClr val="black"/>
                </a:solidFill>
              </a:rPr>
              <a:pPr eaLnBrk="1" hangingPunct="1"/>
              <a:t>4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5514A-D556-46D0-9506-5141D162F7E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159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5514A-D556-46D0-9506-5141D162F7E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289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5514A-D556-46D0-9506-5141D162F7E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305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5514A-D556-46D0-9506-5141D162F7E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842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6A301D-E86B-442E-BB3F-CBD48DC1B0F6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8"/>
          <p:cNvGrpSpPr>
            <a:grpSpLocks/>
          </p:cNvGrpSpPr>
          <p:nvPr userDrawn="1"/>
        </p:nvGrpSpPr>
        <p:grpSpPr bwMode="auto">
          <a:xfrm>
            <a:off x="-3175" y="-1588"/>
            <a:ext cx="9153525" cy="4513263"/>
            <a:chOff x="-3175" y="-1588"/>
            <a:chExt cx="9153525" cy="4513883"/>
          </a:xfrm>
        </p:grpSpPr>
        <p:pic>
          <p:nvPicPr>
            <p:cNvPr id="5" name="Picture 5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41"/>
            <a:stretch>
              <a:fillRect/>
            </a:stretch>
          </p:blipFill>
          <p:spPr bwMode="auto">
            <a:xfrm>
              <a:off x="2284413" y="0"/>
              <a:ext cx="2286000" cy="14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" b="1219"/>
            <a:stretch>
              <a:fillRect/>
            </a:stretch>
          </p:blipFill>
          <p:spPr bwMode="auto">
            <a:xfrm>
              <a:off x="4529138" y="2981325"/>
              <a:ext cx="2339975" cy="152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19"/>
            <a:stretch>
              <a:fillRect/>
            </a:stretch>
          </p:blipFill>
          <p:spPr bwMode="auto">
            <a:xfrm>
              <a:off x="0" y="-1588"/>
              <a:ext cx="2286000" cy="149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43"/>
            <a:stretch>
              <a:fillRect/>
            </a:stretch>
          </p:blipFill>
          <p:spPr bwMode="auto">
            <a:xfrm>
              <a:off x="6859588" y="1588"/>
              <a:ext cx="2286000" cy="149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28"/>
            <a:stretch>
              <a:fillRect/>
            </a:stretch>
          </p:blipFill>
          <p:spPr bwMode="auto">
            <a:xfrm>
              <a:off x="4573588" y="1489075"/>
              <a:ext cx="2322512" cy="14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1" b="11028"/>
            <a:stretch>
              <a:fillRect/>
            </a:stretch>
          </p:blipFill>
          <p:spPr bwMode="auto">
            <a:xfrm>
              <a:off x="-1588" y="2786063"/>
              <a:ext cx="2476501" cy="172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2763" y="2976563"/>
              <a:ext cx="2284412" cy="153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b="1405"/>
            <a:stretch>
              <a:fillRect/>
            </a:stretch>
          </p:blipFill>
          <p:spPr bwMode="auto">
            <a:xfrm>
              <a:off x="4573588" y="0"/>
              <a:ext cx="2286000" cy="1487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b="2075"/>
            <a:stretch>
              <a:fillRect/>
            </a:stretch>
          </p:blipFill>
          <p:spPr bwMode="auto">
            <a:xfrm>
              <a:off x="6864350" y="1493838"/>
              <a:ext cx="2286000" cy="149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4" r="2" b="168"/>
            <a:stretch>
              <a:fillRect/>
            </a:stretch>
          </p:blipFill>
          <p:spPr bwMode="auto">
            <a:xfrm>
              <a:off x="2284413" y="2987675"/>
              <a:ext cx="2287587" cy="152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8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6" b="864"/>
            <a:stretch>
              <a:fillRect/>
            </a:stretch>
          </p:blipFill>
          <p:spPr bwMode="auto">
            <a:xfrm>
              <a:off x="0" y="1489075"/>
              <a:ext cx="2287588" cy="149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9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04" b="1230"/>
            <a:stretch>
              <a:fillRect/>
            </a:stretch>
          </p:blipFill>
          <p:spPr bwMode="auto">
            <a:xfrm>
              <a:off x="2286000" y="1487488"/>
              <a:ext cx="2286000" cy="150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hteck 21"/>
            <p:cNvSpPr/>
            <p:nvPr userDrawn="1"/>
          </p:nvSpPr>
          <p:spPr>
            <a:xfrm>
              <a:off x="-3175" y="4204288"/>
              <a:ext cx="9144000" cy="308007"/>
            </a:xfrm>
            <a:prstGeom prst="rect">
              <a:avLst/>
            </a:prstGeom>
            <a:gradFill>
              <a:gsLst>
                <a:gs pos="37000">
                  <a:schemeClr val="bg1">
                    <a:alpha val="0"/>
                  </a:schemeClr>
                </a:gs>
                <a:gs pos="77000">
                  <a:schemeClr val="bg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/>
            </a:p>
          </p:txBody>
        </p:sp>
      </p:grpSp>
      <p:pic>
        <p:nvPicPr>
          <p:cNvPr id="18" name="Picture 6" descr="logo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5889625"/>
            <a:ext cx="14414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7094" y="4776192"/>
            <a:ext cx="6782977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lang="de-DE" sz="3200" kern="0" noProof="0" dirty="0" smtClean="0">
                <a:solidFill>
                  <a:schemeClr val="bg2"/>
                </a:solidFill>
                <a:effectLst/>
              </a:defRPr>
            </a:lvl1pPr>
          </a:lstStyle>
          <a:p>
            <a:pPr lvl="0"/>
            <a:r>
              <a:rPr lang="de-DE" noProof="0" dirty="0" smtClean="0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6239" y="5424263"/>
            <a:ext cx="6816835" cy="659209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 dirty="0" smtClean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25314327"/>
      </p:ext>
    </p:extLst>
  </p:cSld>
  <p:clrMapOvr>
    <a:masterClrMapping/>
  </p:clrMapOvr>
  <p:transition spd="slow" advTm="6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213" y="369890"/>
            <a:ext cx="7529233" cy="95410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4783" y="1219200"/>
            <a:ext cx="8602148" cy="5233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074144"/>
      </p:ext>
    </p:extLst>
  </p:cSld>
  <p:clrMapOvr>
    <a:masterClrMapping/>
  </p:clrMapOvr>
  <p:transition spd="slow" advTm="6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870509" y="317500"/>
            <a:ext cx="1046440" cy="56261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76453" y="317500"/>
            <a:ext cx="5877945" cy="5626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306777"/>
      </p:ext>
    </p:extLst>
  </p:cSld>
  <p:clrMapOvr>
    <a:masterClrMapping/>
  </p:clrMapOvr>
  <p:transition spd="slow" advTm="6000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6452" y="1219200"/>
            <a:ext cx="8040496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95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6330" y="414289"/>
            <a:ext cx="63367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de-DE" altLang="de-DE" dirty="0" smtClean="0"/>
              <a:t>Mastertitelformat bearbeiten</a:t>
            </a:r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45455-E9BB-4966-891B-02654393DDA9}" type="datetimeFigureOut">
              <a:rPr lang="de-DE"/>
              <a:pPr>
                <a:defRPr/>
              </a:pPr>
              <a:t>23.10.2023</a:t>
            </a:fld>
            <a:endParaRPr lang="de-DE" dirty="0"/>
          </a:p>
        </p:txBody>
      </p:sp>
      <p:sp>
        <p:nvSpPr>
          <p:cNvPr id="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44525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DFE44-45DB-42A4-AB9F-95FBAD3373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7957186"/>
      </p:ext>
    </p:extLst>
  </p:cSld>
  <p:clrMapOvr>
    <a:masterClrMapping/>
  </p:clrMapOvr>
  <p:transition spd="slow" advTm="6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38" y="4406901"/>
            <a:ext cx="7773750" cy="1938992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38" y="2906713"/>
            <a:ext cx="77737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41605104"/>
      </p:ext>
    </p:extLst>
  </p:cSld>
  <p:clrMapOvr>
    <a:masterClrMapping/>
  </p:clrMapOvr>
  <p:transition spd="slow" advTm="6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213" y="369890"/>
            <a:ext cx="7529233" cy="95410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76452" y="1219200"/>
            <a:ext cx="3944035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72913" y="1219200"/>
            <a:ext cx="3944035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527203"/>
      </p:ext>
    </p:extLst>
  </p:cSld>
  <p:clrMapOvr>
    <a:masterClrMapping/>
  </p:clrMapOvr>
  <p:transition spd="slow" advTm="6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52322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80" y="1535113"/>
            <a:ext cx="40408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80" y="2174875"/>
            <a:ext cx="40408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832" y="1535113"/>
            <a:ext cx="404247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832" y="2174875"/>
            <a:ext cx="404247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091416"/>
      </p:ext>
    </p:extLst>
  </p:cSld>
  <p:clrMapOvr>
    <a:masterClrMapping/>
  </p:clrMapOvr>
  <p:transition spd="slow" advTm="6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213" y="369890"/>
            <a:ext cx="7529233" cy="95410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866162"/>
      </p:ext>
    </p:extLst>
  </p:cSld>
  <p:clrMapOvr>
    <a:masterClrMapping/>
  </p:clrMapOvr>
  <p:transition spd="slow" advTm="6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640499"/>
      </p:ext>
    </p:extLst>
  </p:cSld>
  <p:clrMapOvr>
    <a:masterClrMapping/>
  </p:clrMapOvr>
  <p:transition spd="slow" advTm="6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80" y="419438"/>
            <a:ext cx="3008836" cy="10156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670" y="273052"/>
            <a:ext cx="511263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80" y="1435102"/>
            <a:ext cx="300883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95704810"/>
      </p:ext>
    </p:extLst>
  </p:cSld>
  <p:clrMapOvr>
    <a:masterClrMapping/>
  </p:clrMapOvr>
  <p:transition spd="slow" advTm="6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599" y="4967228"/>
            <a:ext cx="5487353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599" y="612775"/>
            <a:ext cx="5487353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599" y="5367338"/>
            <a:ext cx="548735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87979398"/>
      </p:ext>
    </p:extLst>
  </p:cSld>
  <p:clrMapOvr>
    <a:masterClrMapping/>
  </p:clrMapOvr>
  <p:transition spd="slow" advTm="6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84163" y="369888"/>
            <a:ext cx="7529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2762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224B9968-337E-46B6-B28A-6736A5A10893}" type="datetimeFigureOut">
              <a:rPr lang="de-DE"/>
              <a:pPr>
                <a:defRPr/>
              </a:pPr>
              <a:t>23.10.2023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125788" y="6356350"/>
            <a:ext cx="2897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68675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B1D8A4F6-906A-4083-AF34-AF0247ACDE6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030" name="Picture 7" descr="logo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6092825"/>
            <a:ext cx="11953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05" r:id="rId1"/>
    <p:sldLayoutId id="2147484906" r:id="rId2"/>
    <p:sldLayoutId id="2147484907" r:id="rId3"/>
    <p:sldLayoutId id="2147484908" r:id="rId4"/>
    <p:sldLayoutId id="2147484909" r:id="rId5"/>
    <p:sldLayoutId id="2147484910" r:id="rId6"/>
    <p:sldLayoutId id="2147484911" r:id="rId7"/>
    <p:sldLayoutId id="2147484912" r:id="rId8"/>
    <p:sldLayoutId id="2147484913" r:id="rId9"/>
    <p:sldLayoutId id="2147484914" r:id="rId10"/>
    <p:sldLayoutId id="2147484915" r:id="rId11"/>
    <p:sldLayoutId id="2147484916" r:id="rId12"/>
  </p:sldLayoutIdLst>
  <p:transition spd="slow" advTm="6000"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j-lt"/>
          <a:ea typeface="+mn-ea"/>
          <a:cs typeface="+mn-cs"/>
        </a:defRPr>
      </a:lvl1pPr>
      <a:lvl2pPr marL="444500" indent="-4445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lang="de-DE" altLang="de-DE" sz="2600" kern="1200" dirty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811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defRPr sz="2600">
          <a:solidFill>
            <a:schemeClr val="tx1"/>
          </a:solidFill>
          <a:latin typeface="+mj-lt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j-lt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2600">
          <a:solidFill>
            <a:schemeClr val="tx1"/>
          </a:solidFill>
          <a:latin typeface="+mj-lt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Untertitel 3"/>
          <p:cNvSpPr>
            <a:spLocks noGrp="1"/>
          </p:cNvSpPr>
          <p:nvPr>
            <p:ph type="subTitle" idx="1"/>
          </p:nvPr>
        </p:nvSpPr>
        <p:spPr bwMode="auto">
          <a:xfrm>
            <a:off x="1476450" y="4581128"/>
            <a:ext cx="6480993" cy="792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altLang="de-DE" sz="4000" b="1" dirty="0" smtClean="0">
                <a:solidFill>
                  <a:srgbClr val="FF5900"/>
                </a:solidFill>
              </a:rPr>
              <a:t>MC-</a:t>
            </a:r>
            <a:r>
              <a:rPr lang="ru-RU" altLang="de-DE" sz="4000" b="1" dirty="0" smtClean="0">
                <a:solidFill>
                  <a:srgbClr val="FF5900"/>
                </a:solidFill>
              </a:rPr>
              <a:t>Студент 202</a:t>
            </a:r>
            <a:r>
              <a:rPr lang="en-US" altLang="de-DE" sz="4000" b="1" dirty="0" smtClean="0">
                <a:solidFill>
                  <a:srgbClr val="FF5900"/>
                </a:solidFill>
              </a:rPr>
              <a:t>3</a:t>
            </a:r>
            <a:r>
              <a:rPr lang="ru-RU" altLang="de-DE" sz="4000" b="1" dirty="0" smtClean="0">
                <a:solidFill>
                  <a:srgbClr val="FF5900"/>
                </a:solidFill>
              </a:rPr>
              <a:t>-202</a:t>
            </a:r>
            <a:r>
              <a:rPr lang="en-US" altLang="de-DE" sz="4000" b="1" dirty="0" smtClean="0">
                <a:solidFill>
                  <a:srgbClr val="FF5900"/>
                </a:solidFill>
              </a:rPr>
              <a:t>4</a:t>
            </a:r>
            <a:endParaRPr lang="de-DE" altLang="de-DE" sz="4000" b="1" dirty="0" smtClean="0">
              <a:solidFill>
                <a:srgbClr val="FF59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7" t="-6487"/>
          <a:stretch/>
        </p:blipFill>
        <p:spPr>
          <a:xfrm>
            <a:off x="415802" y="5949280"/>
            <a:ext cx="3869085" cy="705914"/>
          </a:xfrm>
          <a:prstGeom prst="rect">
            <a:avLst/>
          </a:prstGeom>
        </p:spPr>
      </p:pic>
    </p:spTree>
  </p:cSld>
  <p:clrMapOvr>
    <a:masterClrMapping/>
  </p:clrMapOvr>
  <p:transition spd="slow" advTm="6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9124950" cy="584775"/>
          </a:xfrm>
        </p:spPr>
        <p:txBody>
          <a:bodyPr/>
          <a:lstStyle/>
          <a:p>
            <a:r>
              <a:rPr lang="ru-RU" altLang="de-DE" sz="3200" dirty="0" smtClean="0"/>
              <a:t>    РЕЗУЛЬТАТЫ 2017 ГОДА</a:t>
            </a:r>
            <a:endParaRPr lang="de-DE" altLang="de-DE" sz="3200" dirty="0" smtClean="0">
              <a:latin typeface="Univers 55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0386" y="1196752"/>
            <a:ext cx="72728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На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финальный этап приехало 9 студентов колледжей и техникумов по направлению Отделочные работы и 13 студентов из Вузов по направлению Бетонная индустрия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000" b="1" u="sng" dirty="0">
                <a:solidFill>
                  <a:schemeClr val="bg1">
                    <a:lumMod val="50000"/>
                  </a:schemeClr>
                </a:solidFill>
              </a:rPr>
              <a:t>География конкурса: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Москва, Красноярск, Томск, Новосибирск, Санкт-Петербург, Киров, Вологда, Череповец, Иркутск, Белгород, Самара, Ростов-на-Дону, Краснодар, Тюмень, Архангельск, Мурманск, Нижний Новгород.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758529"/>
      </p:ext>
    </p:extLst>
  </p:cSld>
  <p:clrMapOvr>
    <a:masterClrMapping/>
  </p:clrMapOvr>
  <p:transition spd="slow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9124950" cy="584775"/>
          </a:xfrm>
        </p:spPr>
        <p:txBody>
          <a:bodyPr/>
          <a:lstStyle/>
          <a:p>
            <a:r>
              <a:rPr lang="ru-RU" altLang="de-DE" sz="3200" dirty="0" smtClean="0">
                <a:latin typeface="Univers 55"/>
              </a:rPr>
              <a:t>РЕЗУЛЬТАТЫ 2017 ГОДА</a:t>
            </a:r>
            <a:endParaRPr lang="de-DE" altLang="de-DE" sz="3200" dirty="0" smtClean="0">
              <a:latin typeface="Univers 55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400" y="1196752"/>
            <a:ext cx="776679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Univers 55"/>
              </a:rPr>
              <a:t>По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Univers 55"/>
              </a:rPr>
              <a:t>каждому направлению были определены победители. </a:t>
            </a:r>
          </a:p>
          <a:p>
            <a:r>
              <a:rPr lang="ru-RU" sz="2000" u="sng" dirty="0">
                <a:solidFill>
                  <a:schemeClr val="bg1">
                    <a:lumMod val="50000"/>
                  </a:schemeClr>
                </a:solidFill>
                <a:latin typeface="Univers 55"/>
              </a:rPr>
              <a:t>Бетонная индустрия: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Univers 55"/>
              </a:rPr>
              <a:t/>
            </a:r>
            <a:br>
              <a:rPr lang="ru-RU" sz="2000" dirty="0">
                <a:solidFill>
                  <a:schemeClr val="bg1">
                    <a:lumMod val="50000"/>
                  </a:schemeClr>
                </a:solidFill>
                <a:latin typeface="Univers 55"/>
              </a:rPr>
            </a:b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Univers 55"/>
              </a:rPr>
              <a:t>1 место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Univers 55"/>
              </a:rPr>
              <a:t>г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Univers 55"/>
              </a:rPr>
              <a:t>. Санкт-Петербург </a:t>
            </a:r>
            <a:br>
              <a:rPr lang="ru-RU" sz="2000" dirty="0">
                <a:solidFill>
                  <a:schemeClr val="bg1">
                    <a:lumMod val="50000"/>
                  </a:schemeClr>
                </a:solidFill>
                <a:latin typeface="Univers 55"/>
              </a:rPr>
            </a:b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Univers 55"/>
              </a:rPr>
              <a:t>2 место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Univers 55"/>
              </a:rPr>
              <a:t>г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Univers 55"/>
              </a:rPr>
              <a:t>. Красноярск </a:t>
            </a:r>
            <a:br>
              <a:rPr lang="ru-RU" sz="2000" dirty="0">
                <a:solidFill>
                  <a:schemeClr val="bg1">
                    <a:lumMod val="50000"/>
                  </a:schemeClr>
                </a:solidFill>
                <a:latin typeface="Univers 55"/>
              </a:rPr>
            </a:b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Univers 55"/>
              </a:rPr>
              <a:t>3 место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Univers 55"/>
              </a:rPr>
              <a:t>г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Univers 55"/>
              </a:rPr>
              <a:t>. Нижний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Univers 55"/>
              </a:rPr>
              <a:t>Новгород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Univers 55"/>
              </a:rPr>
              <a:t/>
            </a:r>
            <a:br>
              <a:rPr lang="ru-RU" sz="2000" dirty="0">
                <a:solidFill>
                  <a:schemeClr val="bg1">
                    <a:lumMod val="50000"/>
                  </a:schemeClr>
                </a:solidFill>
                <a:latin typeface="Univers 55"/>
              </a:rPr>
            </a:br>
            <a:r>
              <a:rPr lang="ru-RU" sz="2000" u="sng" dirty="0" smtClean="0">
                <a:solidFill>
                  <a:schemeClr val="bg1">
                    <a:lumMod val="50000"/>
                  </a:schemeClr>
                </a:solidFill>
                <a:latin typeface="Univers 55"/>
              </a:rPr>
              <a:t>Отделочные </a:t>
            </a:r>
            <a:r>
              <a:rPr lang="ru-RU" sz="2000" u="sng" dirty="0">
                <a:solidFill>
                  <a:schemeClr val="bg1">
                    <a:lumMod val="50000"/>
                  </a:schemeClr>
                </a:solidFill>
                <a:latin typeface="Univers 55"/>
              </a:rPr>
              <a:t>работы ( </a:t>
            </a:r>
            <a:r>
              <a:rPr lang="ru-RU" sz="2000" u="sng" dirty="0" err="1">
                <a:solidFill>
                  <a:schemeClr val="bg1">
                    <a:lumMod val="50000"/>
                  </a:schemeClr>
                </a:solidFill>
                <a:latin typeface="Univers 55"/>
              </a:rPr>
              <a:t>Плитонит</a:t>
            </a:r>
            <a:r>
              <a:rPr lang="ru-RU" sz="2000" u="sng" dirty="0">
                <a:solidFill>
                  <a:schemeClr val="bg1">
                    <a:lumMod val="50000"/>
                  </a:schemeClr>
                </a:solidFill>
                <a:latin typeface="Univers 55"/>
              </a:rPr>
              <a:t>):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Univers 55"/>
              </a:rPr>
              <a:t/>
            </a:r>
            <a:br>
              <a:rPr lang="ru-RU" sz="2000" dirty="0">
                <a:solidFill>
                  <a:schemeClr val="bg1">
                    <a:lumMod val="50000"/>
                  </a:schemeClr>
                </a:solidFill>
                <a:latin typeface="Univers 55"/>
              </a:rPr>
            </a:b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Univers 55"/>
              </a:rPr>
              <a:t>1 место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Univers 55"/>
              </a:rPr>
              <a:t>г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Univers 55"/>
              </a:rPr>
              <a:t>. Тюмень </a:t>
            </a:r>
            <a:br>
              <a:rPr lang="ru-RU" sz="2000" dirty="0">
                <a:solidFill>
                  <a:schemeClr val="bg1">
                    <a:lumMod val="50000"/>
                  </a:schemeClr>
                </a:solidFill>
                <a:latin typeface="Univers 55"/>
              </a:rPr>
            </a:b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Univers 55"/>
              </a:rPr>
              <a:t>2 место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Univers 55"/>
              </a:rPr>
              <a:t>г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Univers 55"/>
              </a:rPr>
              <a:t>. Киров </a:t>
            </a:r>
            <a:br>
              <a:rPr lang="ru-RU" sz="2000" dirty="0">
                <a:solidFill>
                  <a:schemeClr val="bg1">
                    <a:lumMod val="50000"/>
                  </a:schemeClr>
                </a:solidFill>
                <a:latin typeface="Univers 55"/>
              </a:rPr>
            </a:b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Univers 55"/>
              </a:rPr>
              <a:t>3 место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Univers 55"/>
              </a:rPr>
              <a:t>г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Univers 55"/>
              </a:rPr>
              <a:t>.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Univers 55"/>
              </a:rPr>
              <a:t>Самара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Univers 55"/>
            </a:endParaRPr>
          </a:p>
          <a:p>
            <a:endParaRPr lang="ru-RU" sz="2000" dirty="0">
              <a:solidFill>
                <a:schemeClr val="bg1">
                  <a:lumMod val="50000"/>
                </a:schemeClr>
              </a:solidFill>
              <a:latin typeface="Univers 55"/>
            </a:endParaRPr>
          </a:p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Univers 55"/>
              </a:rPr>
              <a:t>Все участники попали в кадровый резерв, 3 были трудоустроены в МС-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Univers 55"/>
              </a:rPr>
              <a:t>Bauchemie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Univers 55"/>
            </a:endParaRPr>
          </a:p>
        </p:txBody>
      </p:sp>
    </p:spTree>
    <p:extLst>
      <p:ext uri="{BB962C8B-B14F-4D97-AF65-F5344CB8AC3E}">
        <p14:creationId xmlns:p14="http://schemas.microsoft.com/office/powerpoint/2010/main" val="2116236215"/>
      </p:ext>
    </p:extLst>
  </p:cSld>
  <p:clrMapOvr>
    <a:masterClrMapping/>
  </p:clrMapOvr>
  <p:transition spd="slow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9124950" cy="647700"/>
          </a:xfrm>
        </p:spPr>
        <p:txBody>
          <a:bodyPr/>
          <a:lstStyle/>
          <a:p>
            <a:r>
              <a:rPr lang="ru-RU" altLang="de-DE" dirty="0" smtClean="0"/>
              <a:t>   РЕЗУЛЬТАТЫ 2018 ГОДА</a:t>
            </a:r>
            <a:endParaRPr lang="de-DE" altLang="de-DE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051662"/>
              </p:ext>
            </p:extLst>
          </p:nvPr>
        </p:nvGraphicFramePr>
        <p:xfrm>
          <a:off x="900386" y="1268760"/>
          <a:ext cx="7616552" cy="3822194"/>
        </p:xfrm>
        <a:graphic>
          <a:graphicData uri="http://schemas.openxmlformats.org/drawingml/2006/table">
            <a:tbl>
              <a:tblPr/>
              <a:tblGrid>
                <a:gridCol w="7616552">
                  <a:extLst>
                    <a:ext uri="{9D8B030D-6E8A-4147-A177-3AD203B41FA5}">
                      <a16:colId xmlns:a16="http://schemas.microsoft.com/office/drawing/2014/main" val="1776939076"/>
                    </a:ext>
                  </a:extLst>
                </a:gridCol>
              </a:tblGrid>
              <a:tr h="38221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Univers 55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апреля 2018 прошел финал конкурса МС-Студент для студентов  последних курсов строительных специальностей. На финальный этап приехало 7 студентов колледжей и техникумов по направлению Отделочные работы и 8 студентов из Вузов по направлению Бетонная индустрия</a:t>
                      </a:r>
                      <a:r>
                        <a:rPr lang="ru-RU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Univers 55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Univers 55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Univers 55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u="sng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Univers 55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 конкурса:</a:t>
                      </a:r>
                      <a:r>
                        <a:rPr lang="ru-RU" sz="2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Univers 55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Санкт-Петербург, Вологда, Череповец, Иркутск, Ростов-на-Дону, Псков,  Архангельск, Мурманск, Нижний Новгород.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2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130490"/>
      </p:ext>
    </p:extLst>
  </p:cSld>
  <p:clrMapOvr>
    <a:masterClrMapping/>
  </p:clrMapOvr>
  <p:transition spd="slow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9124950" cy="584775"/>
          </a:xfrm>
        </p:spPr>
        <p:txBody>
          <a:bodyPr/>
          <a:lstStyle/>
          <a:p>
            <a:r>
              <a:rPr lang="ru-RU" altLang="de-DE" sz="3200" dirty="0" smtClean="0">
                <a:latin typeface="Univers 55"/>
              </a:rPr>
              <a:t>   РЕЗУЛЬТАТЫ 2018 ГОДА </a:t>
            </a:r>
            <a:endParaRPr lang="de-DE" altLang="de-DE" sz="3200" dirty="0" smtClean="0">
              <a:latin typeface="Univers 55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970825"/>
              </p:ext>
            </p:extLst>
          </p:nvPr>
        </p:nvGraphicFramePr>
        <p:xfrm>
          <a:off x="828378" y="1268760"/>
          <a:ext cx="7688560" cy="3822194"/>
        </p:xfrm>
        <a:graphic>
          <a:graphicData uri="http://schemas.openxmlformats.org/drawingml/2006/table">
            <a:tbl>
              <a:tblPr/>
              <a:tblGrid>
                <a:gridCol w="7688560">
                  <a:extLst>
                    <a:ext uri="{9D8B030D-6E8A-4147-A177-3AD203B41FA5}">
                      <a16:colId xmlns:a16="http://schemas.microsoft.com/office/drawing/2014/main" val="1776939076"/>
                    </a:ext>
                  </a:extLst>
                </a:gridCol>
              </a:tblGrid>
              <a:tr h="38221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Univers 55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Бетонная индустрия: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Univers 55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 </a:t>
                      </a:r>
                      <a:r>
                        <a:rPr lang="ru-RU" sz="20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Univers 55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СПбГАСУ</a:t>
                      </a:r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Univers 55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г. Санкт-Петербург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Univers 55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место </a:t>
                      </a:r>
                      <a:r>
                        <a:rPr lang="ru-RU" sz="20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Univers 55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СПбГАСУ</a:t>
                      </a:r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Univers 55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г. Санкт-Петербург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Univers 55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место </a:t>
                      </a:r>
                      <a:r>
                        <a:rPr lang="ru-RU" sz="20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Univers 55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СПбГАСУ</a:t>
                      </a:r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Univers 55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 г. Санкт-Петербург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Univers 55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Univers 55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Отделочные работы (</a:t>
                      </a:r>
                      <a:r>
                        <a:rPr lang="ru-RU" sz="20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Univers 55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Плитонит</a:t>
                      </a:r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Univers 55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):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Univers 55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 Череповецкий строительный колледж, г. Череповец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Univers 55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место Мурманский строительный колледж им. Н.Е. </a:t>
                      </a:r>
                      <a:r>
                        <a:rPr lang="ru-RU" sz="20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Univers 55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Момота</a:t>
                      </a:r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Univers 55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г</a:t>
                      </a:r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Univers 55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Мурманск </a:t>
                      </a:r>
                      <a:endParaRPr lang="ru-RU" sz="20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Univers 55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Univers 55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место Северный (Арктический) федеральный университет имени М.В. Ломоносова, г. Архангельск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2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43219"/>
      </p:ext>
    </p:extLst>
  </p:cSld>
  <p:clrMapOvr>
    <a:masterClrMapping/>
  </p:clrMapOvr>
  <p:transition spd="slow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9124950" cy="584775"/>
          </a:xfrm>
        </p:spPr>
        <p:txBody>
          <a:bodyPr/>
          <a:lstStyle/>
          <a:p>
            <a:r>
              <a:rPr lang="ru-RU" altLang="de-DE" sz="3200" dirty="0" smtClean="0">
                <a:latin typeface="Univers 55"/>
              </a:rPr>
              <a:t>    РЕЗУЛЬТАТЫ 2019-2020 </a:t>
            </a:r>
            <a:endParaRPr lang="de-DE" altLang="de-DE" sz="3200" dirty="0" smtClean="0">
              <a:latin typeface="Univers 55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701840"/>
              </p:ext>
            </p:extLst>
          </p:nvPr>
        </p:nvGraphicFramePr>
        <p:xfrm>
          <a:off x="900386" y="1268760"/>
          <a:ext cx="7616552" cy="3822194"/>
        </p:xfrm>
        <a:graphic>
          <a:graphicData uri="http://schemas.openxmlformats.org/drawingml/2006/table">
            <a:tbl>
              <a:tblPr/>
              <a:tblGrid>
                <a:gridCol w="7616552">
                  <a:extLst>
                    <a:ext uri="{9D8B030D-6E8A-4147-A177-3AD203B41FA5}">
                      <a16:colId xmlns:a16="http://schemas.microsoft.com/office/drawing/2014/main" val="1776939076"/>
                    </a:ext>
                  </a:extLst>
                </a:gridCol>
              </a:tblGrid>
              <a:tr h="3822194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bg2"/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>В 2019: Санкт-Петербург, Архангельск, Мурманск, Вологда, Череповец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bg2"/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>Было</a:t>
                      </a:r>
                      <a:r>
                        <a:rPr lang="ru-RU" sz="2000" kern="1200" baseline="0" dirty="0" smtClean="0">
                          <a:solidFill>
                            <a:schemeClr val="bg2"/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> 10 финалистов.</a:t>
                      </a:r>
                    </a:p>
                    <a:p>
                      <a:endParaRPr lang="ru-RU" sz="2000" kern="1200" dirty="0" smtClean="0">
                        <a:solidFill>
                          <a:schemeClr val="bg2"/>
                        </a:solidFill>
                        <a:effectLst/>
                        <a:latin typeface="Univers 55"/>
                        <a:ea typeface="+mn-ea"/>
                        <a:cs typeface="+mn-cs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bg2"/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>В 2020: Санкт-Петербург, Нижний</a:t>
                      </a:r>
                      <a:r>
                        <a:rPr lang="ru-RU" sz="2000" kern="1200" baseline="0" dirty="0" smtClean="0">
                          <a:solidFill>
                            <a:schemeClr val="bg2"/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> Новгород</a:t>
                      </a:r>
                      <a:r>
                        <a:rPr lang="ru-RU" sz="2000" kern="1200" dirty="0" smtClean="0">
                          <a:solidFill>
                            <a:schemeClr val="bg2"/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>, Самара, Мурманск, Вологда, Череповец, Томск, Симферополь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bg2"/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>Было 12 финалистов.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bg2"/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2"/>
                          </a:solidFill>
                          <a:effectLst/>
                          <a:latin typeface="Univers 55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baseline="0" dirty="0" smtClean="0">
                          <a:solidFill>
                            <a:schemeClr val="bg2"/>
                          </a:solidFill>
                          <a:effectLst/>
                          <a:latin typeface="Univers 55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студента прошли стажировку в компании, 1 сотрудник работает в лаборатории. </a:t>
                      </a:r>
                      <a:endParaRPr lang="ru-RU" sz="2000" dirty="0">
                        <a:solidFill>
                          <a:schemeClr val="bg2"/>
                        </a:solidFill>
                        <a:effectLst/>
                        <a:latin typeface="Univers 55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2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636593"/>
      </p:ext>
    </p:extLst>
  </p:cSld>
  <p:clrMapOvr>
    <a:masterClrMapping/>
  </p:clrMapOvr>
  <p:transition spd="slow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96330" y="404664"/>
            <a:ext cx="9124950" cy="647700"/>
          </a:xfrm>
        </p:spPr>
        <p:txBody>
          <a:bodyPr/>
          <a:lstStyle/>
          <a:p>
            <a:r>
              <a:rPr lang="ru-RU" altLang="de-DE" dirty="0" smtClean="0"/>
              <a:t>  РЕЗУЛЬТАТЫ 2021-2022</a:t>
            </a:r>
            <a:endParaRPr lang="de-DE" altLang="de-DE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166935"/>
              </p:ext>
            </p:extLst>
          </p:nvPr>
        </p:nvGraphicFramePr>
        <p:xfrm>
          <a:off x="756370" y="1268760"/>
          <a:ext cx="7760568" cy="4328160"/>
        </p:xfrm>
        <a:graphic>
          <a:graphicData uri="http://schemas.openxmlformats.org/drawingml/2006/table">
            <a:tbl>
              <a:tblPr/>
              <a:tblGrid>
                <a:gridCol w="7760568">
                  <a:extLst>
                    <a:ext uri="{9D8B030D-6E8A-4147-A177-3AD203B41FA5}">
                      <a16:colId xmlns:a16="http://schemas.microsoft.com/office/drawing/2014/main" val="1776939076"/>
                    </a:ext>
                  </a:extLst>
                </a:gridCol>
              </a:tblGrid>
              <a:tr h="3822194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>13 человек было приглашено на финал конкурса в СПб</a:t>
                      </a:r>
                    </a:p>
                    <a:p>
                      <a:endParaRPr lang="ru-RU" sz="20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Univers 55"/>
                        <a:ea typeface="+mn-ea"/>
                        <a:cs typeface="+mn-cs"/>
                      </a:endParaRPr>
                    </a:p>
                    <a:p>
                      <a:r>
                        <a:rPr lang="ru-RU" sz="2000" u="sng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>Бетонная индустрия:</a:t>
                      </a:r>
                      <a:r>
                        <a:rPr lang="ru-RU" sz="20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/>
                      </a:r>
                      <a:br>
                        <a:rPr lang="ru-RU" sz="20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</a:br>
                      <a:r>
                        <a:rPr lang="ru-RU" sz="20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>1 место ТГАСУ г. Томск – работает у нашего клиента</a:t>
                      </a:r>
                      <a:br>
                        <a:rPr lang="ru-RU" sz="20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</a:br>
                      <a:r>
                        <a:rPr lang="ru-RU" sz="20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>2 место НГАСУ г. Новосибирск – работает у нашего клиента </a:t>
                      </a:r>
                      <a:br>
                        <a:rPr lang="ru-RU" sz="20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</a:br>
                      <a:r>
                        <a:rPr lang="ru-RU" sz="20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>3 место НИУ МГСУ г. Москва – проходит стажировку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>+ 2 студента получили приз за «Волю к победе»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>НИУ МГСУ г. Москва  - рекомендуем клиенту  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>СФУ ИСИ</a:t>
                      </a:r>
                      <a:r>
                        <a:rPr lang="ru-RU" sz="2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> г. </a:t>
                      </a:r>
                      <a:r>
                        <a:rPr lang="ru-RU" sz="20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>Красноярск – кадровый</a:t>
                      </a:r>
                      <a:r>
                        <a:rPr lang="ru-RU" sz="2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> резерв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>Финал прошел 13.12.2022,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>14.12.2022 была культурная программа для студентов</a:t>
                      </a:r>
                    </a:p>
                    <a:p>
                      <a:endParaRPr lang="ru-RU" sz="2400" dirty="0">
                        <a:solidFill>
                          <a:schemeClr val="bg2"/>
                        </a:solidFill>
                        <a:effectLst/>
                        <a:latin typeface="Univers 55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2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715847"/>
      </p:ext>
    </p:extLst>
  </p:cSld>
  <p:clrMapOvr>
    <a:masterClrMapping/>
  </p:clrMapOvr>
  <p:transition spd="slow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9124950" cy="584775"/>
          </a:xfrm>
        </p:spPr>
        <p:txBody>
          <a:bodyPr/>
          <a:lstStyle/>
          <a:p>
            <a:r>
              <a:rPr lang="ru-RU" altLang="de-DE" sz="3200" dirty="0" smtClean="0">
                <a:latin typeface="Univers 55"/>
              </a:rPr>
              <a:t>   РЕЗУЛЬТАТЫ 2022-2023</a:t>
            </a:r>
            <a:endParaRPr lang="de-DE" altLang="de-DE" sz="3200" dirty="0" smtClean="0">
              <a:latin typeface="Univers 55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611824"/>
              </p:ext>
            </p:extLst>
          </p:nvPr>
        </p:nvGraphicFramePr>
        <p:xfrm>
          <a:off x="828378" y="1268760"/>
          <a:ext cx="7688560" cy="4328160"/>
        </p:xfrm>
        <a:graphic>
          <a:graphicData uri="http://schemas.openxmlformats.org/drawingml/2006/table">
            <a:tbl>
              <a:tblPr/>
              <a:tblGrid>
                <a:gridCol w="7688560">
                  <a:extLst>
                    <a:ext uri="{9D8B030D-6E8A-4147-A177-3AD203B41FA5}">
                      <a16:colId xmlns:a16="http://schemas.microsoft.com/office/drawing/2014/main" val="1776939076"/>
                    </a:ext>
                  </a:extLst>
                </a:gridCol>
              </a:tblGrid>
              <a:tr h="3822194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>11 человек было приглашено на финал конкурса в СПб</a:t>
                      </a:r>
                    </a:p>
                    <a:p>
                      <a:endParaRPr lang="ru-RU" sz="20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Univers 55"/>
                        <a:ea typeface="+mn-ea"/>
                        <a:cs typeface="+mn-cs"/>
                      </a:endParaRPr>
                    </a:p>
                    <a:p>
                      <a:r>
                        <a:rPr lang="ru-RU" sz="2000" u="sng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>Бетонная индустрия:</a:t>
                      </a:r>
                      <a:r>
                        <a:rPr lang="ru-RU" sz="20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/>
                      </a:r>
                      <a:br>
                        <a:rPr lang="ru-RU" sz="20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</a:br>
                      <a:endParaRPr lang="ru-RU" sz="20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Univers 55"/>
                        <a:ea typeface="+mn-ea"/>
                        <a:cs typeface="+mn-cs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>Призовые места заняли студенты ННГАСУ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>1 студент на данный момент работает в компании на инженерной</a:t>
                      </a:r>
                      <a:r>
                        <a:rPr lang="ru-RU" sz="2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> должности, остальные попали в кадровый резерв</a:t>
                      </a:r>
                    </a:p>
                    <a:p>
                      <a:endParaRPr lang="ru-RU" sz="20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Univers 55"/>
                        <a:ea typeface="+mn-ea"/>
                        <a:cs typeface="+mn-cs"/>
                      </a:endParaRPr>
                    </a:p>
                    <a:p>
                      <a:r>
                        <a:rPr lang="ru-RU" sz="2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>География конкурса:</a:t>
                      </a:r>
                    </a:p>
                    <a:p>
                      <a:r>
                        <a:rPr lang="ru-RU" sz="20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>Нижний Новгород, Санкт-Петербург, Москва и Ростов-на-Дону</a:t>
                      </a:r>
                      <a:endParaRPr lang="ru-RU" sz="20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Univers 55"/>
                        <a:ea typeface="+mn-ea"/>
                        <a:cs typeface="+mn-cs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>  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>Финал прошел 07.04.2023,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Univers 55"/>
                          <a:ea typeface="+mn-ea"/>
                          <a:cs typeface="+mn-cs"/>
                        </a:rPr>
                        <a:t>08.04.2023 была культурная программа для студентов</a:t>
                      </a:r>
                    </a:p>
                    <a:p>
                      <a:endParaRPr lang="ru-RU" sz="2400" dirty="0">
                        <a:solidFill>
                          <a:schemeClr val="bg2"/>
                        </a:solidFill>
                        <a:effectLst/>
                        <a:latin typeface="Univers 55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2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48068"/>
      </p:ext>
    </p:extLst>
  </p:cSld>
  <p:clrMapOvr>
    <a:masterClrMapping/>
  </p:clrMapOvr>
  <p:transition spd="slow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" y="1778081"/>
            <a:ext cx="9145588" cy="4834672"/>
          </a:xfrm>
          <a:prstGeom prst="rect">
            <a:avLst/>
          </a:prstGeom>
        </p:spPr>
      </p:pic>
      <p:grpSp>
        <p:nvGrpSpPr>
          <p:cNvPr id="17412" name="Gruppieren 5"/>
          <p:cNvGrpSpPr>
            <a:grpSpLocks/>
          </p:cNvGrpSpPr>
          <p:nvPr/>
        </p:nvGrpSpPr>
        <p:grpSpPr bwMode="auto">
          <a:xfrm>
            <a:off x="0" y="260648"/>
            <a:ext cx="8641756" cy="5934100"/>
            <a:chOff x="66089" y="665201"/>
            <a:chExt cx="7344456" cy="4709919"/>
          </a:xfrm>
        </p:grpSpPr>
        <p:sp>
          <p:nvSpPr>
            <p:cNvPr id="7" name="Rechteck 6"/>
            <p:cNvSpPr/>
            <p:nvPr/>
          </p:nvSpPr>
          <p:spPr bwMode="auto">
            <a:xfrm>
              <a:off x="66089" y="665201"/>
              <a:ext cx="7344456" cy="470991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34" name="Rechteck 5"/>
            <p:cNvSpPr>
              <a:spLocks noChangeArrowheads="1"/>
            </p:cNvSpPr>
            <p:nvPr/>
          </p:nvSpPr>
          <p:spPr bwMode="auto">
            <a:xfrm>
              <a:off x="464120" y="1190562"/>
              <a:ext cx="6443020" cy="784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de-DE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Univers 55"/>
                </a:rPr>
                <a:t>Модифицирующие добавки </a:t>
              </a:r>
              <a:br>
                <a:rPr lang="ru-RU" altLang="de-DE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Univers 55"/>
                </a:rPr>
              </a:br>
              <a:r>
                <a:rPr lang="ru-RU" altLang="de-DE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Univers 55"/>
                </a:rPr>
                <a:t>для бетонов</a:t>
              </a:r>
              <a:endParaRPr lang="en-US" altLang="de-DE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55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354873" y="801726"/>
              <a:ext cx="6522110" cy="293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ru-RU" sz="1800" b="1" dirty="0" smtClean="0">
                  <a:solidFill>
                    <a:srgbClr val="FF5900"/>
                  </a:solidFill>
                  <a:latin typeface="Univers 55"/>
                  <a:ea typeface="+mj-ea"/>
                  <a:cs typeface="+mj-cs"/>
                </a:rPr>
                <a:t> Бетонная </a:t>
              </a:r>
              <a:r>
                <a:rPr lang="ru-RU" sz="1800" b="1" dirty="0" smtClean="0">
                  <a:solidFill>
                    <a:srgbClr val="FF5900"/>
                  </a:solidFill>
                  <a:latin typeface="Univers 55"/>
                  <a:ea typeface="+mj-ea"/>
                  <a:cs typeface="+mj-cs"/>
                </a:rPr>
                <a:t>индустрия</a:t>
              </a:r>
              <a:endParaRPr lang="de-DE" sz="1800" b="1" dirty="0">
                <a:solidFill>
                  <a:srgbClr val="FF5900"/>
                </a:solidFill>
                <a:latin typeface="Univers 55"/>
                <a:ea typeface="+mj-ea"/>
                <a:cs typeface="+mj-cs"/>
              </a:endParaRPr>
            </a:p>
          </p:txBody>
        </p:sp>
      </p:grpSp>
      <p:sp>
        <p:nvSpPr>
          <p:cNvPr id="9" name="Rechteck 6"/>
          <p:cNvSpPr>
            <a:spLocks noChangeArrowheads="1"/>
          </p:cNvSpPr>
          <p:nvPr/>
        </p:nvSpPr>
        <p:spPr bwMode="auto">
          <a:xfrm>
            <a:off x="400050" y="1898650"/>
            <a:ext cx="604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800" dirty="0">
              <a:solidFill>
                <a:schemeClr val="bg2"/>
              </a:solidFill>
              <a:latin typeface="Univers-CondensedBol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338" y="2319423"/>
            <a:ext cx="6840760" cy="3403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 55"/>
              </a:rPr>
              <a:t>Примеры </a:t>
            </a:r>
            <a:r>
              <a:rPr lang="ru-RU" alt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 55"/>
              </a:rPr>
              <a:t>референц</a:t>
            </a:r>
            <a:r>
              <a:rPr lang="ru-RU" alt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 55"/>
              </a:rPr>
              <a:t>-объектов: Амурский </a:t>
            </a:r>
            <a:r>
              <a:rPr lang="ru-RU" alt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 55"/>
              </a:rPr>
              <a:t>газохимический</a:t>
            </a:r>
            <a:r>
              <a:rPr lang="ru-RU" alt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 55"/>
              </a:rPr>
              <a:t> комплекс, применение самоуплотняющегося бетона на </a:t>
            </a:r>
            <a:r>
              <a:rPr lang="ru-RU" alt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 55"/>
              </a:rPr>
              <a:t>Рогунской</a:t>
            </a:r>
            <a:r>
              <a:rPr lang="ru-RU" alt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 55"/>
              </a:rPr>
              <a:t> ГЭС, строительство </a:t>
            </a:r>
            <a:r>
              <a:rPr lang="ru-RU" alt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 55"/>
              </a:rPr>
              <a:t>ветропарков</a:t>
            </a:r>
            <a:r>
              <a:rPr lang="ru-RU" alt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 55"/>
              </a:rPr>
              <a:t> в Ростовской </a:t>
            </a:r>
            <a:r>
              <a:rPr lang="ru-RU" alt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 55"/>
              </a:rPr>
              <a:t>обл</a:t>
            </a:r>
            <a:r>
              <a:rPr lang="ru-RU" alt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 55"/>
              </a:rPr>
              <a:t> и в </a:t>
            </a:r>
            <a:r>
              <a:rPr lang="ru-RU" alt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 55"/>
              </a:rPr>
              <a:t>респ</a:t>
            </a:r>
            <a:r>
              <a:rPr lang="ru-RU" alt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 55"/>
              </a:rPr>
              <a:t>. Калмыкия, взлетно-посадочная полоса в г. Пермь, опыт подбора товарного бетона для агрохолдинга </a:t>
            </a:r>
            <a:r>
              <a:rPr lang="ru-RU" alt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 55"/>
              </a:rPr>
              <a:t>Эконива</a:t>
            </a:r>
            <a:r>
              <a:rPr lang="ru-RU" alt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 55"/>
              </a:rPr>
              <a:t>, проекты компании «Запсибгазпром</a:t>
            </a:r>
            <a:r>
              <a:rPr lang="ru-RU" alt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 55"/>
              </a:rPr>
              <a:t>».</a:t>
            </a:r>
            <a:endParaRPr lang="en-US" altLang="de-DE" sz="2000" dirty="0">
              <a:solidFill>
                <a:schemeClr val="tx1">
                  <a:lumMod val="50000"/>
                  <a:lumOff val="50000"/>
                </a:schemeClr>
              </a:solidFill>
              <a:latin typeface="Univers 55"/>
            </a:endParaRPr>
          </a:p>
          <a:p>
            <a:endParaRPr lang="ru-RU" b="1" cap="all" dirty="0" smtClean="0">
              <a:solidFill>
                <a:srgbClr val="002D5A"/>
              </a:solidFill>
              <a:latin typeface="Univers-CondensedBold"/>
            </a:endParaRPr>
          </a:p>
          <a:p>
            <a:endParaRPr lang="ru-RU" b="1" cap="all" dirty="0"/>
          </a:p>
          <a:p>
            <a:endParaRPr lang="ru-RU" b="1" i="0" cap="all" dirty="0">
              <a:solidFill>
                <a:srgbClr val="002D5A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970548263"/>
      </p:ext>
    </p:extLst>
  </p:cSld>
  <p:clrMapOvr>
    <a:masterClrMapping/>
  </p:clrMapOvr>
  <p:transition spd="slow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21246"/>
            <a:ext cx="9169401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175247" y="776470"/>
            <a:ext cx="8485039" cy="5821983"/>
            <a:chOff x="187643" y="567937"/>
            <a:chExt cx="8703645" cy="5864971"/>
          </a:xfrm>
        </p:grpSpPr>
        <p:sp>
          <p:nvSpPr>
            <p:cNvPr id="7" name="Rechteck 6"/>
            <p:cNvSpPr/>
            <p:nvPr/>
          </p:nvSpPr>
          <p:spPr bwMode="auto">
            <a:xfrm>
              <a:off x="187643" y="567937"/>
              <a:ext cx="8703645" cy="586497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30" name="Rechteck 1"/>
            <p:cNvSpPr>
              <a:spLocks noChangeArrowheads="1"/>
            </p:cNvSpPr>
            <p:nvPr/>
          </p:nvSpPr>
          <p:spPr bwMode="auto">
            <a:xfrm>
              <a:off x="709874" y="1616537"/>
              <a:ext cx="5640009" cy="3565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de-DE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Univers 55"/>
                </a:rPr>
                <a:t>Примеры </a:t>
              </a:r>
              <a:r>
                <a:rPr lang="ru-RU" altLang="de-DE" sz="2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Univers 55"/>
                </a:rPr>
                <a:t>референц</a:t>
              </a:r>
              <a:r>
                <a:rPr lang="ru-RU" altLang="de-DE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Univers 55"/>
                </a:rPr>
                <a:t>-объектов: </a:t>
              </a:r>
              <a:r>
                <a:rPr lang="ru-RU" altLang="ru-RU" sz="2000" dirty="0" smtClean="0">
                  <a:solidFill>
                    <a:schemeClr val="bg2"/>
                  </a:solidFill>
                  <a:latin typeface="Univers 55"/>
                </a:rPr>
                <a:t>усиление фундамента турбины ГРЭС г. Верхний Тагил, </a:t>
              </a:r>
              <a:r>
                <a:rPr lang="ru-RU" altLang="ru-RU" sz="2000" dirty="0" err="1" smtClean="0">
                  <a:solidFill>
                    <a:schemeClr val="bg2"/>
                  </a:solidFill>
                  <a:latin typeface="Univers 55"/>
                </a:rPr>
                <a:t>Вытегорский</a:t>
              </a:r>
              <a:r>
                <a:rPr lang="ru-RU" altLang="ru-RU" sz="2000" dirty="0" smtClean="0">
                  <a:solidFill>
                    <a:schemeClr val="bg2"/>
                  </a:solidFill>
                  <a:latin typeface="Univers 55"/>
                </a:rPr>
                <a:t> гидроузел, складской комплекс </a:t>
              </a:r>
              <a:r>
                <a:rPr lang="ru-RU" altLang="ru-RU" sz="2000" dirty="0" err="1" smtClean="0">
                  <a:solidFill>
                    <a:schemeClr val="bg2"/>
                  </a:solidFill>
                  <a:latin typeface="Univers 55"/>
                </a:rPr>
                <a:t>Кирелис</a:t>
              </a:r>
              <a:r>
                <a:rPr lang="ru-RU" altLang="ru-RU" sz="2000" dirty="0" smtClean="0">
                  <a:solidFill>
                    <a:schemeClr val="bg2"/>
                  </a:solidFill>
                  <a:latin typeface="Univers 55"/>
                </a:rPr>
                <a:t>, </a:t>
              </a:r>
              <a:r>
                <a:rPr lang="ru-RU" altLang="ru-RU" sz="2000" dirty="0" err="1" smtClean="0">
                  <a:solidFill>
                    <a:schemeClr val="bg2"/>
                  </a:solidFill>
                  <a:latin typeface="Univers 55"/>
                </a:rPr>
                <a:t>электродепо</a:t>
              </a:r>
              <a:r>
                <a:rPr lang="ru-RU" altLang="ru-RU" sz="2000" dirty="0" smtClean="0">
                  <a:solidFill>
                    <a:schemeClr val="bg2"/>
                  </a:solidFill>
                  <a:latin typeface="Univers 55"/>
                </a:rPr>
                <a:t> «Дачное», мостовой переход через р. Шексну, устройство деформационных швов на ЗСД, полиуретан-цементное покрытие на заводе «Чистая линия», корпоративный музей ПАО «</a:t>
              </a:r>
              <a:r>
                <a:rPr lang="ru-RU" altLang="ru-RU" sz="2000" dirty="0" err="1" smtClean="0">
                  <a:solidFill>
                    <a:schemeClr val="bg2"/>
                  </a:solidFill>
                  <a:latin typeface="Univers 55"/>
                </a:rPr>
                <a:t>Уралкалий</a:t>
              </a:r>
              <a:r>
                <a:rPr lang="ru-RU" altLang="ru-RU" sz="2000" dirty="0" smtClean="0">
                  <a:solidFill>
                    <a:schemeClr val="bg2"/>
                  </a:solidFill>
                  <a:latin typeface="Univers 55"/>
                </a:rPr>
                <a:t>», </a:t>
              </a:r>
              <a:r>
                <a:rPr lang="ru-RU" altLang="ru-RU" sz="2000" dirty="0" err="1" smtClean="0">
                  <a:solidFill>
                    <a:schemeClr val="bg2"/>
                  </a:solidFill>
                  <a:latin typeface="Univers 55"/>
                </a:rPr>
                <a:t>Воткинская</a:t>
              </a:r>
              <a:r>
                <a:rPr lang="ru-RU" altLang="ru-RU" sz="2000" dirty="0" smtClean="0">
                  <a:solidFill>
                    <a:schemeClr val="bg2"/>
                  </a:solidFill>
                  <a:latin typeface="Univers 55"/>
                </a:rPr>
                <a:t> ГЭС спиральная камера №1, Верхне-</a:t>
              </a:r>
              <a:r>
                <a:rPr lang="ru-RU" altLang="ru-RU" sz="2000" dirty="0" err="1" smtClean="0">
                  <a:solidFill>
                    <a:schemeClr val="bg2"/>
                  </a:solidFill>
                  <a:latin typeface="Univers 55"/>
                </a:rPr>
                <a:t>Туломская</a:t>
              </a:r>
              <a:r>
                <a:rPr lang="ru-RU" altLang="ru-RU" sz="2000" dirty="0" smtClean="0">
                  <a:solidFill>
                    <a:schemeClr val="bg2"/>
                  </a:solidFill>
                  <a:latin typeface="Univers 55"/>
                </a:rPr>
                <a:t> ГЭС га №3. </a:t>
              </a:r>
              <a:endParaRPr lang="ru-RU" altLang="ru-RU" sz="2000" dirty="0">
                <a:solidFill>
                  <a:schemeClr val="bg2"/>
                </a:solidFill>
                <a:latin typeface="Univers 55"/>
              </a:endParaRPr>
            </a:p>
            <a:p>
              <a:pPr eaLnBrk="1" hangingPunct="1">
                <a:defRPr/>
              </a:pPr>
              <a:endParaRPr lang="de-DE" alt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-CondensedBold"/>
              </a:endParaRPr>
            </a:p>
          </p:txBody>
        </p:sp>
        <p:sp>
          <p:nvSpPr>
            <p:cNvPr id="26631" name="Rechteck 5"/>
            <p:cNvSpPr>
              <a:spLocks noChangeArrowheads="1"/>
            </p:cNvSpPr>
            <p:nvPr/>
          </p:nvSpPr>
          <p:spPr bwMode="auto">
            <a:xfrm>
              <a:off x="709874" y="577729"/>
              <a:ext cx="6293791" cy="95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de-DE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Univers 55"/>
                </a:rPr>
                <a:t>Восстановление бетонных </a:t>
              </a:r>
            </a:p>
            <a:p>
              <a:pPr eaLnBrk="1" hangingPunct="1">
                <a:defRPr/>
              </a:pPr>
              <a:r>
                <a:rPr lang="ru-RU" altLang="de-DE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Univers 55"/>
                </a:rPr>
                <a:t>и ж/б сооружений на долгий срок</a:t>
              </a:r>
              <a:endParaRPr lang="de-DE" altLang="de-DE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 55"/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249237" y="333375"/>
            <a:ext cx="63515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1800" b="1" dirty="0" smtClean="0">
                <a:solidFill>
                  <a:srgbClr val="00B0F0"/>
                </a:solidFill>
                <a:latin typeface="Univers 55"/>
                <a:ea typeface="+mj-ea"/>
                <a:cs typeface="+mj-cs"/>
              </a:rPr>
              <a:t>Инфраструктурное </a:t>
            </a:r>
            <a:r>
              <a:rPr lang="ru-RU" sz="1800" b="1" dirty="0" smtClean="0">
                <a:solidFill>
                  <a:srgbClr val="00B0F0"/>
                </a:solidFill>
                <a:latin typeface="Univers 55"/>
                <a:ea typeface="+mj-ea"/>
                <a:cs typeface="+mj-cs"/>
              </a:rPr>
              <a:t>и промышленное строительство </a:t>
            </a:r>
            <a:endParaRPr lang="de-DE" sz="1800" b="1" dirty="0">
              <a:solidFill>
                <a:srgbClr val="00B0F0"/>
              </a:solidFill>
              <a:latin typeface="Univers 55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0"/>
            <a:ext cx="9231313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-77975" y="735013"/>
            <a:ext cx="7610847" cy="4320778"/>
            <a:chOff x="-100923" y="475021"/>
            <a:chExt cx="7612051" cy="4323508"/>
          </a:xfrm>
        </p:grpSpPr>
        <p:sp>
          <p:nvSpPr>
            <p:cNvPr id="7" name="Rechteck 6"/>
            <p:cNvSpPr/>
            <p:nvPr/>
          </p:nvSpPr>
          <p:spPr bwMode="auto">
            <a:xfrm>
              <a:off x="-100923" y="475021"/>
              <a:ext cx="7612051" cy="4323508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30" name="Rechteck 1"/>
            <p:cNvSpPr>
              <a:spLocks noChangeArrowheads="1"/>
            </p:cNvSpPr>
            <p:nvPr/>
          </p:nvSpPr>
          <p:spPr bwMode="auto">
            <a:xfrm>
              <a:off x="299650" y="721536"/>
              <a:ext cx="6881313" cy="522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de-DE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Univers 55"/>
                </a:rPr>
                <a:t>Сухие строительные смеси</a:t>
              </a:r>
              <a:endParaRPr lang="de-DE" altLang="de-DE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 55"/>
              </a:endParaRPr>
            </a:p>
          </p:txBody>
        </p:sp>
        <p:sp>
          <p:nvSpPr>
            <p:cNvPr id="26631" name="Rechteck 5"/>
            <p:cNvSpPr>
              <a:spLocks noChangeArrowheads="1"/>
            </p:cNvSpPr>
            <p:nvPr/>
          </p:nvSpPr>
          <p:spPr bwMode="auto">
            <a:xfrm>
              <a:off x="248842" y="1545970"/>
              <a:ext cx="6805101" cy="1940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de-DE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Univers 55"/>
                </a:rPr>
                <a:t>Примеры </a:t>
              </a:r>
              <a:r>
                <a:rPr lang="ru-RU" altLang="de-DE" sz="2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Univers 55"/>
                </a:rPr>
                <a:t>референц</a:t>
              </a:r>
              <a:r>
                <a:rPr lang="ru-RU" altLang="de-DE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Univers 55"/>
                </a:rPr>
                <a:t>-объектов: Новгородский кремль, Медицинский центр в </a:t>
              </a:r>
              <a:r>
                <a:rPr lang="ru-RU" altLang="de-DE" sz="2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Univers 55"/>
                </a:rPr>
                <a:t>Сколково</a:t>
              </a:r>
              <a:r>
                <a:rPr lang="ru-RU" altLang="de-DE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Univers 55"/>
                </a:rPr>
                <a:t>, Павловская ГЭС, реконструкция Мурманского драматического театра,</a:t>
              </a:r>
            </a:p>
            <a:p>
              <a:pPr eaLnBrk="1" hangingPunct="1">
                <a:defRPr/>
              </a:pPr>
              <a:r>
                <a:rPr lang="ru-RU" altLang="ru-RU" sz="2000" dirty="0" smtClean="0">
                  <a:solidFill>
                    <a:schemeClr val="bg2"/>
                  </a:solidFill>
                  <a:latin typeface="Univers 55"/>
                </a:rPr>
                <a:t>Вторая сцена Мариинского театра, Мурманский областной </a:t>
              </a:r>
              <a:r>
                <a:rPr lang="ru-RU" altLang="ru-RU" sz="2000" dirty="0">
                  <a:solidFill>
                    <a:schemeClr val="bg2"/>
                  </a:solidFill>
                  <a:latin typeface="Univers 55"/>
                </a:rPr>
                <a:t>драматический театр, </a:t>
              </a:r>
              <a:r>
                <a:rPr lang="ru-RU" altLang="ru-RU" sz="2000" dirty="0" err="1">
                  <a:solidFill>
                    <a:schemeClr val="bg2"/>
                  </a:solidFill>
                  <a:latin typeface="Univers 55"/>
                </a:rPr>
                <a:t>Коневский</a:t>
              </a:r>
              <a:r>
                <a:rPr lang="ru-RU" altLang="ru-RU" sz="2000" dirty="0">
                  <a:solidFill>
                    <a:schemeClr val="bg2"/>
                  </a:solidFill>
                  <a:latin typeface="Univers 55"/>
                </a:rPr>
                <a:t> </a:t>
              </a:r>
              <a:r>
                <a:rPr lang="ru-RU" altLang="ru-RU" sz="2000" dirty="0" smtClean="0">
                  <a:solidFill>
                    <a:schemeClr val="bg2"/>
                  </a:solidFill>
                  <a:latin typeface="Univers 55"/>
                </a:rPr>
                <a:t>Рождество-Богородичный </a:t>
              </a:r>
              <a:r>
                <a:rPr lang="ru-RU" altLang="ru-RU" sz="2000" dirty="0">
                  <a:solidFill>
                    <a:schemeClr val="bg2"/>
                  </a:solidFill>
                  <a:latin typeface="Univers 55"/>
                </a:rPr>
                <a:t>Мужской </a:t>
              </a:r>
              <a:r>
                <a:rPr lang="ru-RU" altLang="ru-RU" sz="2000" dirty="0" smtClean="0">
                  <a:solidFill>
                    <a:schemeClr val="bg2"/>
                  </a:solidFill>
                  <a:latin typeface="Univers 55"/>
                </a:rPr>
                <a:t>Монастырь и т.д. </a:t>
              </a:r>
              <a:endParaRPr lang="ru-RU" altLang="ru-RU" sz="2000" dirty="0">
                <a:solidFill>
                  <a:schemeClr val="bg2"/>
                </a:solidFill>
                <a:latin typeface="Univers 55"/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249238" y="366713"/>
            <a:ext cx="38401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800" b="1" dirty="0" smtClean="0">
                <a:solidFill>
                  <a:srgbClr val="00B0F0"/>
                </a:solidFill>
                <a:latin typeface="Univers 55"/>
                <a:ea typeface="+mj-ea"/>
                <a:cs typeface="+mj-cs"/>
              </a:rPr>
              <a:t>Отделочные работы</a:t>
            </a:r>
            <a:endParaRPr lang="de-DE" sz="1800" b="1" dirty="0">
              <a:solidFill>
                <a:srgbClr val="00B0F0"/>
              </a:solidFill>
              <a:latin typeface="Univers 55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02" y="368170"/>
            <a:ext cx="6806730" cy="5904656"/>
          </a:xfrm>
          <a:prstGeom prst="rect">
            <a:avLst/>
          </a:prstGeom>
        </p:spPr>
      </p:pic>
      <p:grpSp>
        <p:nvGrpSpPr>
          <p:cNvPr id="10" name="Gruppieren 1"/>
          <p:cNvGrpSpPr>
            <a:grpSpLocks/>
          </p:cNvGrpSpPr>
          <p:nvPr/>
        </p:nvGrpSpPr>
        <p:grpSpPr bwMode="auto">
          <a:xfrm>
            <a:off x="154442" y="4221089"/>
            <a:ext cx="7379390" cy="2448272"/>
            <a:chOff x="-13395" y="-755"/>
            <a:chExt cx="7615483" cy="4324620"/>
          </a:xfrm>
        </p:grpSpPr>
        <p:sp>
          <p:nvSpPr>
            <p:cNvPr id="11" name="Rechteck 6"/>
            <p:cNvSpPr/>
            <p:nvPr/>
          </p:nvSpPr>
          <p:spPr bwMode="auto">
            <a:xfrm>
              <a:off x="-13395" y="-755"/>
              <a:ext cx="7615483" cy="432462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echteck 5"/>
            <p:cNvSpPr>
              <a:spLocks noChangeArrowheads="1"/>
            </p:cNvSpPr>
            <p:nvPr/>
          </p:nvSpPr>
          <p:spPr bwMode="auto">
            <a:xfrm>
              <a:off x="248842" y="1545970"/>
              <a:ext cx="6805101" cy="523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800" b="1" dirty="0">
                <a:solidFill>
                  <a:schemeClr val="bg2"/>
                </a:solidFill>
                <a:latin typeface="Univers-CondensedBold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727103" y="2274838"/>
            <a:ext cx="6726011" cy="3997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nivers 55"/>
              </a:rPr>
              <a:t>БУДЬ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55"/>
              </a:rPr>
              <a:t>УВЕРЕН.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55"/>
              </a:rPr>
              <a:t>СТРОЙ УВЕРЕННО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nivers 55"/>
              </a:rPr>
              <a:t>.</a:t>
            </a:r>
          </a:p>
          <a:p>
            <a:endParaRPr lang="ru-RU" sz="2000" dirty="0">
              <a:solidFill>
                <a:schemeClr val="bg1">
                  <a:lumMod val="50000"/>
                </a:schemeClr>
              </a:solidFill>
              <a:latin typeface="Univers 55"/>
            </a:endParaRP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Univers 55"/>
              </a:rPr>
              <a:t>Быть сотрудником МС означает – действительно брать на себя ответственность за безопасность и репутацию.</a:t>
            </a:r>
          </a:p>
        </p:txBody>
      </p:sp>
    </p:spTree>
  </p:cSld>
  <p:clrMapOvr>
    <a:masterClrMapping/>
  </p:clrMapOvr>
  <p:transition spd="slow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877094" y="260648"/>
            <a:ext cx="6362700" cy="523220"/>
          </a:xfrm>
        </p:spPr>
        <p:txBody>
          <a:bodyPr/>
          <a:lstStyle/>
          <a:p>
            <a:r>
              <a:rPr lang="ru-RU" dirty="0" smtClean="0">
                <a:latin typeface="Univers 55" pitchFamily="34" charset="0"/>
              </a:rPr>
              <a:t>ЭТАПЫ КОНКУРСА</a:t>
            </a:r>
            <a:endParaRPr lang="ru-RU" dirty="0">
              <a:latin typeface="Univers 55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762" y="-243408"/>
            <a:ext cx="5328592" cy="3333872"/>
          </a:xfrm>
          <a:prstGeom prst="rect">
            <a:avLst/>
          </a:prstGeom>
          <a:effectLst>
            <a:softEdge rad="635000"/>
          </a:effectLst>
        </p:spPr>
      </p:pic>
      <p:grpSp>
        <p:nvGrpSpPr>
          <p:cNvPr id="51" name="Group 6"/>
          <p:cNvGrpSpPr>
            <a:grpSpLocks/>
          </p:cNvGrpSpPr>
          <p:nvPr/>
        </p:nvGrpSpPr>
        <p:grpSpPr bwMode="auto">
          <a:xfrm>
            <a:off x="14114" y="813215"/>
            <a:ext cx="5638800" cy="153987"/>
            <a:chOff x="0" y="671"/>
            <a:chExt cx="3552" cy="97"/>
          </a:xfrm>
        </p:grpSpPr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 rot="-10800000">
              <a:off x="1489" y="671"/>
              <a:ext cx="2063" cy="97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Rectangle 8"/>
            <p:cNvSpPr>
              <a:spLocks noChangeArrowheads="1"/>
            </p:cNvSpPr>
            <p:nvPr/>
          </p:nvSpPr>
          <p:spPr bwMode="auto">
            <a:xfrm>
              <a:off x="0" y="672"/>
              <a:ext cx="1488" cy="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2354" y="1500869"/>
            <a:ext cx="7416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Сбор заявок на участие в конкурсе –ноябрь 2023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Первый этап обучения и оценки студентов ноябрь - декабрь 2023 г.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Второй этап обучения и оценки студентов февраль –март 2024 г. 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Финал конкурса – начало апреля 2024 г.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Стажировка – старт июнь-июль 2024г.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76822"/>
      </p:ext>
    </p:extLst>
  </p:cSld>
  <p:clrMapOvr>
    <a:masterClrMapping/>
  </p:clrMapOvr>
  <p:transition spd="slow" advTm="6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" t="1" r="1" b="44759"/>
          <a:stretch/>
        </p:blipFill>
        <p:spPr bwMode="auto">
          <a:xfrm>
            <a:off x="-35718" y="1"/>
            <a:ext cx="9181306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2354" y="2924944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/>
                </a:solidFill>
              </a:rPr>
              <a:t>Подать заявку на участие в конкурсе МС-Студент можно по </a:t>
            </a:r>
            <a:r>
              <a:rPr lang="en-US" sz="2800" b="1" dirty="0" smtClean="0">
                <a:solidFill>
                  <a:schemeClr val="bg2"/>
                </a:solidFill>
                <a:latin typeface="Univers 55"/>
              </a:rPr>
              <a:t>QR-</a:t>
            </a:r>
            <a:r>
              <a:rPr lang="ru-RU" sz="2800" b="1" dirty="0" smtClean="0">
                <a:solidFill>
                  <a:schemeClr val="bg2"/>
                </a:solidFill>
              </a:rPr>
              <a:t>коду</a:t>
            </a:r>
            <a:endParaRPr lang="ru-RU" b="1" dirty="0">
              <a:solidFill>
                <a:srgbClr val="0086B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350" y="5085185"/>
            <a:ext cx="41404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/>
                </a:solidFill>
              </a:rPr>
              <a:t>Менеджер проекта</a:t>
            </a:r>
          </a:p>
          <a:p>
            <a:r>
              <a:rPr lang="ru-RU" sz="1600" dirty="0" smtClean="0">
                <a:solidFill>
                  <a:schemeClr val="bg2"/>
                </a:solidFill>
              </a:rPr>
              <a:t>Миронова Анна</a:t>
            </a:r>
          </a:p>
          <a:p>
            <a:r>
              <a:rPr lang="ru-RU" sz="1600" dirty="0" smtClean="0">
                <a:solidFill>
                  <a:schemeClr val="bg2"/>
                </a:solidFill>
              </a:rPr>
              <a:t>+7(964)361-88-10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ru-RU" sz="1600" dirty="0" smtClean="0">
                <a:solidFill>
                  <a:schemeClr val="bg2"/>
                </a:solidFill>
              </a:rPr>
              <a:t>(тел. и мессенджеры)</a:t>
            </a:r>
          </a:p>
          <a:p>
            <a:r>
              <a:rPr lang="en-US" sz="1600" dirty="0" smtClean="0">
                <a:solidFill>
                  <a:schemeClr val="bg2"/>
                </a:solidFill>
              </a:rPr>
              <a:t>Anna.Mironova@mc-bauchemie.ru</a:t>
            </a:r>
            <a:endParaRPr lang="ru-RU" sz="1600" dirty="0" smtClean="0">
              <a:solidFill>
                <a:schemeClr val="bg2"/>
              </a:solidFill>
            </a:endParaRPr>
          </a:p>
          <a:p>
            <a:endParaRPr lang="ru-RU" sz="1800" b="1" dirty="0">
              <a:solidFill>
                <a:schemeClr val="bg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866" y="2865549"/>
            <a:ext cx="2219635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47084"/>
      </p:ext>
    </p:extLst>
  </p:cSld>
  <p:clrMapOvr>
    <a:masterClrMapping/>
  </p:clrMapOvr>
  <p:transition spd="slow" advTm="6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750" y="-325381"/>
            <a:ext cx="9625994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048">
            <a:off x="2348183" y="4573434"/>
            <a:ext cx="35306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227878"/>
      </p:ext>
    </p:extLst>
  </p:cSld>
  <p:clrMapOvr>
    <a:masterClrMapping/>
  </p:clrMapOvr>
  <p:transition spd="slow" advTm="6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873748" y="157427"/>
            <a:ext cx="6363805" cy="560153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ru-RU" sz="3200" dirty="0" smtClean="0">
                <a:solidFill>
                  <a:schemeClr val="bg2"/>
                </a:solidFill>
                <a:latin typeface="Univers 55" pitchFamily="34" charset="0"/>
              </a:rPr>
              <a:t>МИССИЯ ПРОЕКТА</a:t>
            </a:r>
            <a:endParaRPr lang="de-DE" sz="3200" b="0" dirty="0" smtClean="0">
              <a:solidFill>
                <a:schemeClr val="bg2"/>
              </a:solidFill>
              <a:latin typeface="Univers 55"/>
            </a:endParaRPr>
          </a:p>
        </p:txBody>
      </p:sp>
      <p:grpSp>
        <p:nvGrpSpPr>
          <p:cNvPr id="5123" name="Group 6"/>
          <p:cNvGrpSpPr>
            <a:grpSpLocks/>
          </p:cNvGrpSpPr>
          <p:nvPr/>
        </p:nvGrpSpPr>
        <p:grpSpPr bwMode="auto">
          <a:xfrm>
            <a:off x="0" y="1065214"/>
            <a:ext cx="5639779" cy="153987"/>
            <a:chOff x="0" y="671"/>
            <a:chExt cx="3552" cy="97"/>
          </a:xfrm>
        </p:grpSpPr>
        <p:sp>
          <p:nvSpPr>
            <p:cNvPr id="59399" name="Rectangle 7"/>
            <p:cNvSpPr>
              <a:spLocks noChangeArrowheads="1"/>
            </p:cNvSpPr>
            <p:nvPr/>
          </p:nvSpPr>
          <p:spPr bwMode="auto">
            <a:xfrm rot="-10800000">
              <a:off x="1489" y="671"/>
              <a:ext cx="2063" cy="97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9400" name="Rectangle 8"/>
            <p:cNvSpPr>
              <a:spLocks noChangeArrowheads="1"/>
            </p:cNvSpPr>
            <p:nvPr/>
          </p:nvSpPr>
          <p:spPr bwMode="auto">
            <a:xfrm>
              <a:off x="0" y="672"/>
              <a:ext cx="1488" cy="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5124" name="Прямоугольник 1"/>
          <p:cNvSpPr>
            <a:spLocks noChangeArrowheads="1"/>
          </p:cNvSpPr>
          <p:nvPr/>
        </p:nvSpPr>
        <p:spPr bwMode="auto">
          <a:xfrm>
            <a:off x="668187" y="1563055"/>
            <a:ext cx="8050583" cy="318141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noAutofit/>
          </a:bodyPr>
          <a:lstStyle/>
          <a:p>
            <a:pPr marL="190500" lvl="1" algn="ctr" defTabSz="381000" eaLnBrk="1" hangingPunct="1">
              <a:spcBef>
                <a:spcPts val="0"/>
              </a:spcBef>
              <a:buClr>
                <a:srgbClr val="808080"/>
              </a:buClr>
              <a:buSzPct val="130000"/>
            </a:pPr>
            <a:r>
              <a:rPr lang="ru-RU" sz="2800" dirty="0" smtClean="0">
                <a:solidFill>
                  <a:srgbClr val="808080"/>
                </a:solidFill>
                <a:latin typeface="Univers 45 Light" pitchFamily="34" charset="0"/>
              </a:rPr>
              <a:t>Проект выявляет самых </a:t>
            </a:r>
            <a:r>
              <a:rPr lang="ru-RU" sz="2800" dirty="0">
                <a:solidFill>
                  <a:srgbClr val="808080"/>
                </a:solidFill>
                <a:latin typeface="Univers 45 Light" pitchFamily="34" charset="0"/>
              </a:rPr>
              <a:t>талантливых </a:t>
            </a:r>
            <a:endParaRPr lang="ru-RU" sz="2800" dirty="0" smtClean="0">
              <a:solidFill>
                <a:srgbClr val="808080"/>
              </a:solidFill>
              <a:latin typeface="Univers 45 Light" pitchFamily="34" charset="0"/>
            </a:endParaRPr>
          </a:p>
          <a:p>
            <a:pPr marL="190500" lvl="1" algn="ctr" defTabSz="381000" eaLnBrk="1" hangingPunct="1">
              <a:spcBef>
                <a:spcPts val="0"/>
              </a:spcBef>
              <a:buClr>
                <a:srgbClr val="808080"/>
              </a:buClr>
              <a:buSzPct val="130000"/>
            </a:pPr>
            <a:r>
              <a:rPr lang="ru-RU" sz="2800" dirty="0" smtClean="0">
                <a:solidFill>
                  <a:srgbClr val="808080"/>
                </a:solidFill>
                <a:latin typeface="Univers 45 Light" pitchFamily="34" charset="0"/>
              </a:rPr>
              <a:t>студентов строительных специальностей и дает </a:t>
            </a:r>
            <a:r>
              <a:rPr lang="ru-RU" sz="2800" dirty="0">
                <a:solidFill>
                  <a:srgbClr val="808080"/>
                </a:solidFill>
                <a:latin typeface="Univers 45 Light" pitchFamily="34" charset="0"/>
              </a:rPr>
              <a:t>им возможность получить </a:t>
            </a:r>
            <a:r>
              <a:rPr lang="ru-RU" sz="2800" dirty="0" smtClean="0">
                <a:solidFill>
                  <a:srgbClr val="808080"/>
                </a:solidFill>
                <a:latin typeface="Univers 45 Light" pitchFamily="34" charset="0"/>
              </a:rPr>
              <a:t>теоретические и практические  </a:t>
            </a:r>
            <a:r>
              <a:rPr lang="ru-RU" sz="2800" dirty="0">
                <a:solidFill>
                  <a:srgbClr val="808080"/>
                </a:solidFill>
                <a:latin typeface="Univers 45 Light" pitchFamily="34" charset="0"/>
              </a:rPr>
              <a:t>знания </a:t>
            </a:r>
            <a:endParaRPr lang="ru-RU" sz="2800" dirty="0" smtClean="0">
              <a:solidFill>
                <a:srgbClr val="808080"/>
              </a:solidFill>
              <a:latin typeface="Univers 45 Light" pitchFamily="34" charset="0"/>
            </a:endParaRPr>
          </a:p>
          <a:p>
            <a:pPr marL="190500" lvl="1" algn="ctr" defTabSz="381000" eaLnBrk="1" hangingPunct="1">
              <a:spcBef>
                <a:spcPts val="0"/>
              </a:spcBef>
              <a:buClr>
                <a:srgbClr val="808080"/>
              </a:buClr>
              <a:buSzPct val="130000"/>
            </a:pPr>
            <a:r>
              <a:rPr lang="ru-RU" sz="2800" dirty="0" smtClean="0">
                <a:solidFill>
                  <a:srgbClr val="808080"/>
                </a:solidFill>
                <a:latin typeface="Univers 45 Light" pitchFamily="34" charset="0"/>
              </a:rPr>
              <a:t>о </a:t>
            </a:r>
            <a:r>
              <a:rPr lang="ru-RU" sz="2800" dirty="0">
                <a:solidFill>
                  <a:srgbClr val="808080"/>
                </a:solidFill>
                <a:latin typeface="Univers 45 Light" pitchFamily="34" charset="0"/>
              </a:rPr>
              <a:t>новейших строительных </a:t>
            </a:r>
            <a:r>
              <a:rPr lang="ru-RU" sz="2800" dirty="0" smtClean="0">
                <a:solidFill>
                  <a:srgbClr val="808080"/>
                </a:solidFill>
                <a:latin typeface="Univers 45 Light" pitchFamily="34" charset="0"/>
              </a:rPr>
              <a:t>технологиях </a:t>
            </a:r>
          </a:p>
          <a:p>
            <a:pPr marL="190500" lvl="1" algn="ctr" defTabSz="381000" eaLnBrk="1" hangingPunct="1">
              <a:spcBef>
                <a:spcPts val="0"/>
              </a:spcBef>
              <a:buClr>
                <a:srgbClr val="808080"/>
              </a:buClr>
              <a:buSzPct val="130000"/>
            </a:pPr>
            <a:r>
              <a:rPr lang="ru-RU" sz="2800" dirty="0" smtClean="0">
                <a:solidFill>
                  <a:srgbClr val="808080"/>
                </a:solidFill>
                <a:latin typeface="Univers 45 Light" pitchFamily="34" charset="0"/>
              </a:rPr>
              <a:t>и материалах. </a:t>
            </a:r>
          </a:p>
        </p:txBody>
      </p:sp>
    </p:spTree>
    <p:extLst>
      <p:ext uri="{BB962C8B-B14F-4D97-AF65-F5344CB8AC3E}">
        <p14:creationId xmlns:p14="http://schemas.microsoft.com/office/powerpoint/2010/main" val="18254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354" y="260648"/>
            <a:ext cx="6627440" cy="584775"/>
          </a:xfrm>
        </p:spPr>
        <p:txBody>
          <a:bodyPr/>
          <a:lstStyle/>
          <a:p>
            <a:r>
              <a:rPr lang="ru-RU" sz="3200" dirty="0">
                <a:latin typeface="Univers 55" pitchFamily="34" charset="0"/>
              </a:rPr>
              <a:t>РЕГИОНЫ ПРОЕКТА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762" y="-252254"/>
            <a:ext cx="5328592" cy="3333872"/>
          </a:xfrm>
          <a:prstGeom prst="rect">
            <a:avLst/>
          </a:prstGeom>
          <a:effectLst>
            <a:softEdge rad="635000"/>
          </a:effectLst>
        </p:spPr>
      </p:pic>
      <p:grpSp>
        <p:nvGrpSpPr>
          <p:cNvPr id="51" name="Group 6"/>
          <p:cNvGrpSpPr>
            <a:grpSpLocks/>
          </p:cNvGrpSpPr>
          <p:nvPr/>
        </p:nvGrpSpPr>
        <p:grpSpPr bwMode="auto">
          <a:xfrm>
            <a:off x="40675" y="803765"/>
            <a:ext cx="5638800" cy="153987"/>
            <a:chOff x="0" y="671"/>
            <a:chExt cx="3552" cy="97"/>
          </a:xfrm>
        </p:grpSpPr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 rot="-10800000">
              <a:off x="1489" y="671"/>
              <a:ext cx="2063" cy="97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Rectangle 8"/>
            <p:cNvSpPr>
              <a:spLocks noChangeArrowheads="1"/>
            </p:cNvSpPr>
            <p:nvPr/>
          </p:nvSpPr>
          <p:spPr bwMode="auto">
            <a:xfrm>
              <a:off x="0" y="672"/>
              <a:ext cx="1488" cy="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" y="5733256"/>
            <a:ext cx="9144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3179" y="1803170"/>
            <a:ext cx="6517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Санкт-Петербург, </a:t>
            </a:r>
          </a:p>
          <a:p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Москва,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Томск, Тюмень, </a:t>
            </a: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Нижний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Новгород, </a:t>
            </a: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Новосибирск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Самара, </a:t>
            </a: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Ростов-на-Дону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65500"/>
      </p:ext>
    </p:extLst>
  </p:cSld>
  <p:clrMapOvr>
    <a:masterClrMapping/>
  </p:clrMapOvr>
  <p:transition spd="slow" advTm="6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877094" y="260648"/>
            <a:ext cx="6362700" cy="584775"/>
          </a:xfrm>
        </p:spPr>
        <p:txBody>
          <a:bodyPr/>
          <a:lstStyle/>
          <a:p>
            <a:r>
              <a:rPr lang="ru-RU" sz="3200" dirty="0" smtClean="0">
                <a:latin typeface="Univers 55" pitchFamily="34" charset="0"/>
              </a:rPr>
              <a:t>ЦЕЛЬ ПРОЕКТА</a:t>
            </a:r>
            <a:endParaRPr lang="ru-RU" sz="3200" dirty="0">
              <a:latin typeface="Univers 55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762" y="-243408"/>
            <a:ext cx="5328592" cy="3333872"/>
          </a:xfrm>
          <a:prstGeom prst="rect">
            <a:avLst/>
          </a:prstGeom>
          <a:effectLst>
            <a:softEdge rad="635000"/>
          </a:effectLst>
        </p:spPr>
      </p:pic>
      <p:grpSp>
        <p:nvGrpSpPr>
          <p:cNvPr id="51" name="Group 6"/>
          <p:cNvGrpSpPr>
            <a:grpSpLocks/>
          </p:cNvGrpSpPr>
          <p:nvPr/>
        </p:nvGrpSpPr>
        <p:grpSpPr bwMode="auto">
          <a:xfrm>
            <a:off x="40675" y="803765"/>
            <a:ext cx="5638800" cy="153987"/>
            <a:chOff x="0" y="671"/>
            <a:chExt cx="3552" cy="97"/>
          </a:xfrm>
        </p:grpSpPr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 rot="-10800000">
              <a:off x="1489" y="671"/>
              <a:ext cx="2063" cy="97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Rectangle 8"/>
            <p:cNvSpPr>
              <a:spLocks noChangeArrowheads="1"/>
            </p:cNvSpPr>
            <p:nvPr/>
          </p:nvSpPr>
          <p:spPr bwMode="auto">
            <a:xfrm>
              <a:off x="0" y="672"/>
              <a:ext cx="1488" cy="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44402" y="2492896"/>
            <a:ext cx="66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Отбор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талантливых студентов для прохождения стажировки в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Компании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возможностью дальнейшего трудоустройства. </a:t>
            </a:r>
          </a:p>
        </p:txBody>
      </p:sp>
    </p:spTree>
    <p:extLst>
      <p:ext uri="{BB962C8B-B14F-4D97-AF65-F5344CB8AC3E}">
        <p14:creationId xmlns:p14="http://schemas.microsoft.com/office/powerpoint/2010/main" val="4172743395"/>
      </p:ext>
    </p:extLst>
  </p:cSld>
  <p:clrMapOvr>
    <a:masterClrMapping/>
  </p:clrMapOvr>
  <p:transition spd="slow" advTm="6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877094" y="260648"/>
            <a:ext cx="6362700" cy="584775"/>
          </a:xfrm>
        </p:spPr>
        <p:txBody>
          <a:bodyPr/>
          <a:lstStyle/>
          <a:p>
            <a:r>
              <a:rPr lang="ru-RU" sz="3200" dirty="0" smtClean="0">
                <a:latin typeface="Univers 55" pitchFamily="34" charset="0"/>
              </a:rPr>
              <a:t>ЗАДАЧИ ПРОЕКТА</a:t>
            </a:r>
            <a:endParaRPr lang="ru-RU" sz="3200" dirty="0">
              <a:latin typeface="Univers 55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762" y="-243408"/>
            <a:ext cx="5328592" cy="3333872"/>
          </a:xfrm>
          <a:prstGeom prst="rect">
            <a:avLst/>
          </a:prstGeom>
          <a:effectLst>
            <a:softEdge rad="635000"/>
          </a:effectLst>
        </p:spPr>
      </p:pic>
      <p:grpSp>
        <p:nvGrpSpPr>
          <p:cNvPr id="51" name="Group 6"/>
          <p:cNvGrpSpPr>
            <a:grpSpLocks/>
          </p:cNvGrpSpPr>
          <p:nvPr/>
        </p:nvGrpSpPr>
        <p:grpSpPr bwMode="auto">
          <a:xfrm>
            <a:off x="40675" y="803765"/>
            <a:ext cx="5638800" cy="153987"/>
            <a:chOff x="0" y="671"/>
            <a:chExt cx="3552" cy="97"/>
          </a:xfrm>
        </p:grpSpPr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 rot="-10800000">
              <a:off x="1489" y="671"/>
              <a:ext cx="2063" cy="97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Rectangle 8"/>
            <p:cNvSpPr>
              <a:spLocks noChangeArrowheads="1"/>
            </p:cNvSpPr>
            <p:nvPr/>
          </p:nvSpPr>
          <p:spPr bwMode="auto">
            <a:xfrm>
              <a:off x="0" y="672"/>
              <a:ext cx="1488" cy="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2354" y="1500869"/>
            <a:ext cx="7416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контактов между студентами строительных специальностей и специалистами, работающими в данной области;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Оказание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информационной поддержки студентам, желающим работать в строительной сфере;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Содействие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повышению престижа работы специалистов, занятых в сфере строительства. </a:t>
            </a:r>
          </a:p>
        </p:txBody>
      </p:sp>
    </p:spTree>
    <p:extLst>
      <p:ext uri="{BB962C8B-B14F-4D97-AF65-F5344CB8AC3E}">
        <p14:creationId xmlns:p14="http://schemas.microsoft.com/office/powerpoint/2010/main" val="2341862014"/>
      </p:ext>
    </p:extLst>
  </p:cSld>
  <p:clrMapOvr>
    <a:masterClrMapping/>
  </p:clrMapOvr>
  <p:transition spd="slow" advTm="6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877094" y="260648"/>
            <a:ext cx="6362700" cy="584775"/>
          </a:xfrm>
        </p:spPr>
        <p:txBody>
          <a:bodyPr/>
          <a:lstStyle/>
          <a:p>
            <a:r>
              <a:rPr lang="ru-RU" sz="3200" dirty="0" smtClean="0">
                <a:latin typeface="Univers 55" pitchFamily="34" charset="0"/>
              </a:rPr>
              <a:t>ПРЕИМУЩЕСТВА</a:t>
            </a:r>
            <a:endParaRPr lang="ru-RU" sz="3200" dirty="0">
              <a:latin typeface="Univers 55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762" y="-243408"/>
            <a:ext cx="5328592" cy="3333872"/>
          </a:xfrm>
          <a:prstGeom prst="rect">
            <a:avLst/>
          </a:prstGeom>
          <a:effectLst>
            <a:softEdge rad="635000"/>
          </a:effectLst>
        </p:spPr>
      </p:pic>
      <p:grpSp>
        <p:nvGrpSpPr>
          <p:cNvPr id="51" name="Group 6"/>
          <p:cNvGrpSpPr>
            <a:grpSpLocks/>
          </p:cNvGrpSpPr>
          <p:nvPr/>
        </p:nvGrpSpPr>
        <p:grpSpPr bwMode="auto">
          <a:xfrm>
            <a:off x="40675" y="803765"/>
            <a:ext cx="5638800" cy="153987"/>
            <a:chOff x="0" y="671"/>
            <a:chExt cx="3552" cy="97"/>
          </a:xfrm>
        </p:grpSpPr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 rot="-10800000">
              <a:off x="1489" y="671"/>
              <a:ext cx="2063" cy="97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Rectangle 8"/>
            <p:cNvSpPr>
              <a:spLocks noChangeArrowheads="1"/>
            </p:cNvSpPr>
            <p:nvPr/>
          </p:nvSpPr>
          <p:spPr bwMode="auto">
            <a:xfrm>
              <a:off x="0" y="672"/>
              <a:ext cx="1488" cy="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77094" y="1513711"/>
            <a:ext cx="71160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Univers 55"/>
              </a:rPr>
              <a:t>МС-Студент-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Univers 55"/>
              </a:rPr>
              <a:t>это масса возможностей, а именно: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Univers 55"/>
              </a:rPr>
              <a:t>Повысить собственную профессиональную ценность </a:t>
            </a:r>
          </a:p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Univers 55"/>
              </a:rPr>
              <a:t>на рынке труда;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Univers 55"/>
              </a:rPr>
              <a:t>Получить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Univers 55"/>
              </a:rPr>
              <a:t>новые теоретические знания и практические </a:t>
            </a:r>
          </a:p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Univers 55"/>
              </a:rPr>
              <a:t>навыки в работе с инновационными стройматериалами;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Univers 55"/>
              </a:rPr>
              <a:t>Подобрать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Univers 55"/>
              </a:rPr>
              <a:t>материал для текущего или будущего </a:t>
            </a:r>
          </a:p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Univers 55"/>
              </a:rPr>
              <a:t>дипломного/курсового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Univers 55"/>
              </a:rPr>
              <a:t>проекта;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Univers 55"/>
              </a:rPr>
              <a:t>Претендовать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Univers 55"/>
              </a:rPr>
              <a:t>на вакансии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Univers 55"/>
              </a:rPr>
              <a:t>MC-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Univers 55"/>
              </a:rPr>
              <a:t>Bauchemie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Univers 55"/>
              </a:rPr>
              <a:t>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Univers 55"/>
              </a:rPr>
              <a:t> </a:t>
            </a:r>
          </a:p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Univers 55"/>
              </a:rPr>
              <a:t>и наших клиентов;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Univers 55"/>
              </a:rPr>
              <a:t>Пройти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Univers 55"/>
              </a:rPr>
              <a:t>практику и завести новые знакомства.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61806"/>
      </p:ext>
    </p:extLst>
  </p:cSld>
  <p:clrMapOvr>
    <a:masterClrMapping/>
  </p:clrMapOvr>
  <p:transition spd="slow" advTm="6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386" y="414289"/>
            <a:ext cx="7992888" cy="523220"/>
          </a:xfrm>
        </p:spPr>
        <p:txBody>
          <a:bodyPr/>
          <a:lstStyle/>
          <a:p>
            <a:r>
              <a:rPr lang="ru-RU" sz="2800" dirty="0" smtClean="0">
                <a:latin typeface="Univers 55"/>
              </a:rPr>
              <a:t>РЕЗУЛЬТАТЫ ПРЕДЫДУЩИХ ЛЕТ </a:t>
            </a:r>
            <a:endParaRPr lang="ru-RU" sz="2800" dirty="0">
              <a:latin typeface="Univers 55"/>
            </a:endParaRPr>
          </a:p>
        </p:txBody>
      </p:sp>
      <p:pic>
        <p:nvPicPr>
          <p:cNvPr id="3" name="Picture 2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86" y="2276872"/>
            <a:ext cx="698405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0386" y="1196753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Univers 55"/>
              </a:rPr>
              <a:t>12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Univers 55"/>
              </a:rPr>
              <a:t>финалистов конкурса сейчас на руководящих или ключевых должностях в нашей компании!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Univers 55"/>
            </a:endParaRPr>
          </a:p>
        </p:txBody>
      </p:sp>
    </p:spTree>
    <p:extLst>
      <p:ext uri="{BB962C8B-B14F-4D97-AF65-F5344CB8AC3E}">
        <p14:creationId xmlns:p14="http://schemas.microsoft.com/office/powerpoint/2010/main" val="3537005127"/>
      </p:ext>
    </p:extLst>
  </p:cSld>
  <p:clrMapOvr>
    <a:masterClrMapping/>
  </p:clrMapOvr>
  <p:transition spd="slow" advTm="6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3607</TotalTime>
  <Words>763</Words>
  <Application>Microsoft Office PowerPoint</Application>
  <PresentationFormat>Произвольный</PresentationFormat>
  <Paragraphs>138</Paragraphs>
  <Slides>21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-apple-system</vt:lpstr>
      <vt:lpstr>Arial</vt:lpstr>
      <vt:lpstr>Calibri</vt:lpstr>
      <vt:lpstr>Times New Roman</vt:lpstr>
      <vt:lpstr>Univers 45 Light</vt:lpstr>
      <vt:lpstr>Univers 55</vt:lpstr>
      <vt:lpstr>Univers-CondensedBold</vt:lpstr>
      <vt:lpstr>Wingdings</vt:lpstr>
      <vt:lpstr>Standarddesign</vt:lpstr>
      <vt:lpstr>Презентация PowerPoint</vt:lpstr>
      <vt:lpstr>Презентация PowerPoint</vt:lpstr>
      <vt:lpstr>Презентация PowerPoint</vt:lpstr>
      <vt:lpstr>МИССИЯ ПРОЕКТА</vt:lpstr>
      <vt:lpstr>РЕГИОНЫ ПРОЕКТА</vt:lpstr>
      <vt:lpstr>ЦЕЛЬ ПРОЕКТА</vt:lpstr>
      <vt:lpstr>ЗАДАЧИ ПРОЕКТА</vt:lpstr>
      <vt:lpstr>ПРЕИМУЩЕСТВА</vt:lpstr>
      <vt:lpstr>РЕЗУЛЬТАТЫ ПРЕДЫДУЩИХ ЛЕТ </vt:lpstr>
      <vt:lpstr>    РЕЗУЛЬТАТЫ 2017 ГОДА</vt:lpstr>
      <vt:lpstr>РЕЗУЛЬТАТЫ 2017 ГОДА</vt:lpstr>
      <vt:lpstr>   РЕЗУЛЬТАТЫ 2018 ГОДА</vt:lpstr>
      <vt:lpstr>   РЕЗУЛЬТАТЫ 2018 ГОДА </vt:lpstr>
      <vt:lpstr>    РЕЗУЛЬТАТЫ 2019-2020 </vt:lpstr>
      <vt:lpstr>  РЕЗУЛЬТАТЫ 2021-2022</vt:lpstr>
      <vt:lpstr>   РЕЗУЛЬТАТЫ 2022-2023</vt:lpstr>
      <vt:lpstr>Презентация PowerPoint</vt:lpstr>
      <vt:lpstr>Презентация PowerPoint</vt:lpstr>
      <vt:lpstr>Презентация PowerPoint</vt:lpstr>
      <vt:lpstr>ЭТАПЫ КОНКУРСА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better construction and repair</dc:title>
  <dc:creator>Saki Moysidis, MC-Bauchemie</dc:creator>
  <cp:lastModifiedBy>Миронова Анна</cp:lastModifiedBy>
  <cp:revision>545</cp:revision>
  <cp:lastPrinted>2014-08-20T10:26:52Z</cp:lastPrinted>
  <dcterms:created xsi:type="dcterms:W3CDTF">2005-02-15T08:57:09Z</dcterms:created>
  <dcterms:modified xsi:type="dcterms:W3CDTF">2023-10-23T07:38:41Z</dcterms:modified>
</cp:coreProperties>
</file>