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820" r:id="rId2"/>
    <p:sldId id="705" r:id="rId3"/>
    <p:sldId id="823" r:id="rId4"/>
    <p:sldId id="708" r:id="rId5"/>
    <p:sldId id="706" r:id="rId6"/>
    <p:sldId id="709" r:id="rId7"/>
    <p:sldId id="711" r:id="rId8"/>
    <p:sldId id="712" r:id="rId9"/>
    <p:sldId id="710" r:id="rId10"/>
    <p:sldId id="842" r:id="rId11"/>
    <p:sldId id="841" r:id="rId12"/>
    <p:sldId id="839" r:id="rId13"/>
    <p:sldId id="84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болина Екатерина Арвидовна" initials="АЕА" lastIdx="1" clrIdx="0">
    <p:extLst>
      <p:ext uri="{19B8F6BF-5375-455C-9EA6-DF929625EA0E}">
        <p15:presenceInfo xmlns:p15="http://schemas.microsoft.com/office/powerpoint/2012/main" userId="S-1-5-21-4197854514-885563653-2564410059-132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432C"/>
    <a:srgbClr val="9A9593"/>
    <a:srgbClr val="E8E7E7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1" autoAdjust="0"/>
    <p:restoredTop sz="94282" autoAdjust="0"/>
  </p:normalViewPr>
  <p:slideViewPr>
    <p:cSldViewPr snapToGrid="0">
      <p:cViewPr varScale="1">
        <p:scale>
          <a:sx n="108" d="100"/>
          <a:sy n="108" d="100"/>
        </p:scale>
        <p:origin x="56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9F3A7AA-DCAC-459A-9BCA-FDE9551406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B7913D-9781-4723-BB57-73BD9AB8C0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DB5C5-C8A1-4FC6-8C9F-20FE7EBA09F8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A0FBD1-F24C-4133-860B-9C2138EE07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D84AFF-3D2B-49B6-9F5B-50A3B4DEE0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15533-CFA7-435F-B512-71EF72BCB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94994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F9E1E-AF8A-43D2-80DF-ACF76FC58401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DCAFB-F943-4967-A38C-F75575C7B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29105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Титульный слайд:</a:t>
            </a:r>
          </a:p>
          <a:p>
            <a:r>
              <a:rPr lang="ru-RU" dirty="0"/>
              <a:t>В левом верхнем углу под названием университета указывается название кафедры (шрифт </a:t>
            </a:r>
            <a:r>
              <a:rPr lang="en-US" dirty="0"/>
              <a:t>Arial Narrow</a:t>
            </a:r>
            <a:r>
              <a:rPr lang="ru-RU" dirty="0"/>
              <a:t>, 14 </a:t>
            </a:r>
            <a:r>
              <a:rPr lang="en-US" dirty="0" err="1"/>
              <a:t>pt</a:t>
            </a:r>
            <a:r>
              <a:rPr lang="ru-RU" dirty="0"/>
              <a:t>).</a:t>
            </a:r>
          </a:p>
          <a:p>
            <a:r>
              <a:rPr lang="ru-RU" dirty="0"/>
              <a:t>Далее указывается полное название дисциплины (шрифт </a:t>
            </a:r>
            <a:r>
              <a:rPr lang="en-US" dirty="0"/>
              <a:t>Arial</a:t>
            </a:r>
            <a:r>
              <a:rPr lang="ru-RU" dirty="0"/>
              <a:t>, полужирный, 18 </a:t>
            </a:r>
            <a:r>
              <a:rPr lang="en-US" dirty="0" err="1"/>
              <a:t>pt</a:t>
            </a:r>
            <a:r>
              <a:rPr lang="ru-RU" dirty="0"/>
              <a:t>).</a:t>
            </a:r>
          </a:p>
          <a:p>
            <a:r>
              <a:rPr lang="ru-RU" dirty="0"/>
              <a:t>Затем указывается номер и название темы (шрифт </a:t>
            </a:r>
            <a:r>
              <a:rPr lang="en-US" dirty="0"/>
              <a:t>Arial</a:t>
            </a:r>
            <a:r>
              <a:rPr lang="ru-RU" dirty="0"/>
              <a:t>, полужирный, 28 </a:t>
            </a:r>
            <a:r>
              <a:rPr lang="en-US" dirty="0" err="1"/>
              <a:t>pt</a:t>
            </a:r>
            <a:r>
              <a:rPr lang="ru-RU" dirty="0"/>
              <a:t>).</a:t>
            </a:r>
          </a:p>
          <a:p>
            <a:r>
              <a:rPr lang="ru-RU" dirty="0"/>
              <a:t>В левом нижнем углу по желанию указывается ФИО и должность автора (шрифт </a:t>
            </a:r>
            <a:r>
              <a:rPr lang="en-US" dirty="0"/>
              <a:t>Arial Narrow</a:t>
            </a:r>
            <a:r>
              <a:rPr lang="ru-RU" dirty="0"/>
              <a:t>, 16 </a:t>
            </a:r>
            <a:r>
              <a:rPr lang="en-US" dirty="0" err="1"/>
              <a:t>pt</a:t>
            </a:r>
            <a:r>
              <a:rPr lang="ru-RU" dirty="0"/>
              <a:t>).</a:t>
            </a:r>
          </a:p>
          <a:p>
            <a:r>
              <a:rPr lang="ru-RU" dirty="0"/>
              <a:t>В правой части располагается картинка, соответствующая предмету лекции.</a:t>
            </a:r>
          </a:p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DCAFB-F943-4967-A38C-F75575C7B01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585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>
            <a:extLst>
              <a:ext uri="{FF2B5EF4-FFF2-40B4-BE49-F238E27FC236}">
                <a16:creationId xmlns:a16="http://schemas.microsoft.com/office/drawing/2014/main" id="{7B3C74AE-C06A-F845-8266-8924782A6A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Заметки 2">
            <a:extLst>
              <a:ext uri="{FF2B5EF4-FFF2-40B4-BE49-F238E27FC236}">
                <a16:creationId xmlns:a16="http://schemas.microsoft.com/office/drawing/2014/main" id="{D430E655-EF12-724D-9137-65A207BC91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34819" name="Номер слайда 3">
            <a:extLst>
              <a:ext uri="{FF2B5EF4-FFF2-40B4-BE49-F238E27FC236}">
                <a16:creationId xmlns:a16="http://schemas.microsoft.com/office/drawing/2014/main" id="{0AC2A5FF-F2C6-C741-A978-936CAF0DE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A9B30D-785C-CB45-8F4E-7AF53A401D12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328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>
            <a:extLst>
              <a:ext uri="{FF2B5EF4-FFF2-40B4-BE49-F238E27FC236}">
                <a16:creationId xmlns:a16="http://schemas.microsoft.com/office/drawing/2014/main" id="{7B3C74AE-C06A-F845-8266-8924782A6A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Заметки 2">
            <a:extLst>
              <a:ext uri="{FF2B5EF4-FFF2-40B4-BE49-F238E27FC236}">
                <a16:creationId xmlns:a16="http://schemas.microsoft.com/office/drawing/2014/main" id="{D430E655-EF12-724D-9137-65A207BC91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34819" name="Номер слайда 3">
            <a:extLst>
              <a:ext uri="{FF2B5EF4-FFF2-40B4-BE49-F238E27FC236}">
                <a16:creationId xmlns:a16="http://schemas.microsoft.com/office/drawing/2014/main" id="{0AC2A5FF-F2C6-C741-A978-936CAF0DE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A9B30D-785C-CB45-8F4E-7AF53A401D12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871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>
            <a:extLst>
              <a:ext uri="{FF2B5EF4-FFF2-40B4-BE49-F238E27FC236}">
                <a16:creationId xmlns:a16="http://schemas.microsoft.com/office/drawing/2014/main" id="{7B3C74AE-C06A-F845-8266-8924782A6A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Заметки 2">
            <a:extLst>
              <a:ext uri="{FF2B5EF4-FFF2-40B4-BE49-F238E27FC236}">
                <a16:creationId xmlns:a16="http://schemas.microsoft.com/office/drawing/2014/main" id="{D430E655-EF12-724D-9137-65A207BC91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34819" name="Номер слайда 3">
            <a:extLst>
              <a:ext uri="{FF2B5EF4-FFF2-40B4-BE49-F238E27FC236}">
                <a16:creationId xmlns:a16="http://schemas.microsoft.com/office/drawing/2014/main" id="{0AC2A5FF-F2C6-C741-A978-936CAF0DE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A9B30D-785C-CB45-8F4E-7AF53A401D12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321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>
            <a:extLst>
              <a:ext uri="{FF2B5EF4-FFF2-40B4-BE49-F238E27FC236}">
                <a16:creationId xmlns:a16="http://schemas.microsoft.com/office/drawing/2014/main" id="{7B3C74AE-C06A-F845-8266-8924782A6A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Заметки 2">
            <a:extLst>
              <a:ext uri="{FF2B5EF4-FFF2-40B4-BE49-F238E27FC236}">
                <a16:creationId xmlns:a16="http://schemas.microsoft.com/office/drawing/2014/main" id="{D430E655-EF12-724D-9137-65A207BC91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34819" name="Номер слайда 3">
            <a:extLst>
              <a:ext uri="{FF2B5EF4-FFF2-40B4-BE49-F238E27FC236}">
                <a16:creationId xmlns:a16="http://schemas.microsoft.com/office/drawing/2014/main" id="{0AC2A5FF-F2C6-C741-A978-936CAF0DE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A9B30D-785C-CB45-8F4E-7AF53A401D12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17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>
            <a:extLst>
              <a:ext uri="{FF2B5EF4-FFF2-40B4-BE49-F238E27FC236}">
                <a16:creationId xmlns:a16="http://schemas.microsoft.com/office/drawing/2014/main" id="{7B3C74AE-C06A-F845-8266-8924782A6A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Заметки 2">
            <a:extLst>
              <a:ext uri="{FF2B5EF4-FFF2-40B4-BE49-F238E27FC236}">
                <a16:creationId xmlns:a16="http://schemas.microsoft.com/office/drawing/2014/main" id="{D430E655-EF12-724D-9137-65A207BC91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34819" name="Номер слайда 3">
            <a:extLst>
              <a:ext uri="{FF2B5EF4-FFF2-40B4-BE49-F238E27FC236}">
                <a16:creationId xmlns:a16="http://schemas.microsoft.com/office/drawing/2014/main" id="{0AC2A5FF-F2C6-C741-A978-936CAF0DE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A9B30D-785C-CB45-8F4E-7AF53A401D12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014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>
            <a:extLst>
              <a:ext uri="{FF2B5EF4-FFF2-40B4-BE49-F238E27FC236}">
                <a16:creationId xmlns:a16="http://schemas.microsoft.com/office/drawing/2014/main" id="{7B3C74AE-C06A-F845-8266-8924782A6A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Заметки 2">
            <a:extLst>
              <a:ext uri="{FF2B5EF4-FFF2-40B4-BE49-F238E27FC236}">
                <a16:creationId xmlns:a16="http://schemas.microsoft.com/office/drawing/2014/main" id="{D430E655-EF12-724D-9137-65A207BC91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34819" name="Номер слайда 3">
            <a:extLst>
              <a:ext uri="{FF2B5EF4-FFF2-40B4-BE49-F238E27FC236}">
                <a16:creationId xmlns:a16="http://schemas.microsoft.com/office/drawing/2014/main" id="{0AC2A5FF-F2C6-C741-A978-936CAF0DE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A9B30D-785C-CB45-8F4E-7AF53A401D12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76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>
            <a:extLst>
              <a:ext uri="{FF2B5EF4-FFF2-40B4-BE49-F238E27FC236}">
                <a16:creationId xmlns:a16="http://schemas.microsoft.com/office/drawing/2014/main" id="{7B3C74AE-C06A-F845-8266-8924782A6A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Заметки 2">
            <a:extLst>
              <a:ext uri="{FF2B5EF4-FFF2-40B4-BE49-F238E27FC236}">
                <a16:creationId xmlns:a16="http://schemas.microsoft.com/office/drawing/2014/main" id="{D430E655-EF12-724D-9137-65A207BC91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34819" name="Номер слайда 3">
            <a:extLst>
              <a:ext uri="{FF2B5EF4-FFF2-40B4-BE49-F238E27FC236}">
                <a16:creationId xmlns:a16="http://schemas.microsoft.com/office/drawing/2014/main" id="{0AC2A5FF-F2C6-C741-A978-936CAF0DE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A9B30D-785C-CB45-8F4E-7AF53A401D12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0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76792-DAF8-4FC4-BAF7-C6BAB0BA3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BFFCC1-08CA-4128-8B67-D2102BCB9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3990FE-02B3-4EC2-88D3-74C3D45B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3A58-6010-4BD2-A2F9-4921996E7568}" type="datetime1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33FDBD-E111-47D5-9D0B-D16A396E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D145B800-7D87-4368-9686-90321FA88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318" y="23336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rgbClr val="9A95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E13996-0377-478B-9EC8-3F323096D5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111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3D8FC-48D9-4F93-9793-CE4A58A3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4D4950-C915-4A68-ADF8-D4A707414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AFF318-151B-4094-95A3-F7666779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72847-21D3-4D9D-A26D-349C108FD8E9}" type="datetime1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D2A4ED-9431-47E2-85AC-7647DDB9A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10326542-3EFC-4531-A5E5-6D9FEE95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318" y="23336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rgbClr val="9A95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E13996-0377-478B-9EC8-3F323096D5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1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68A00E0-249E-4BF8-8F69-D2E25B497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878AC4-5A23-437B-9B2E-430EF1A40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89C2AB-D2E3-4BDD-8E8B-1A50DF171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4D2CF-2737-4085-8DE7-5F070E7D2F63}" type="datetime1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5B61D4-81A9-4257-9A71-51C304248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AB074FDC-7B46-4D52-B485-170892AF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318" y="23336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rgbClr val="9A95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E13996-0377-478B-9EC8-3F323096D5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839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214F1-B111-425C-BA02-9F652D70A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E7CE6D-67AB-4121-8A57-C7CF753D5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76DB-8EF7-43C6-8190-8B06C3679ED8}" type="datetime1">
              <a:rPr lang="ru-RU" smtClean="0"/>
              <a:t>20.05.2024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6418CC-766E-4954-A40B-FF96EF963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2A701D9E-3950-4CB3-9A97-15FF96C8C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318" y="23336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rgbClr val="9A95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E13996-0377-478B-9EC8-3F323096D5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12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F289F-2301-4D04-B4A3-2CBFB07E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5B0504-4587-4450-9EE9-FF2108820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74EA17-4E0D-41DB-A2A6-79470DB5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A185B-1771-480D-9FA0-E8B6C817492C}" type="datetime1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C18670-4124-4241-A94C-E489B5A70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75AB81D8-257F-41C3-BBD4-8C7664B50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318" y="23336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rgbClr val="9A95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E13996-0377-478B-9EC8-3F323096D5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4421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97483-4379-4FD6-B2A0-A401F0263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0372A2-2C83-4F59-AB05-F68D52E5E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99DF18-0F39-4080-B4D8-9D57BC57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67F67-5893-4FBC-8A54-14927C90C023}" type="datetime1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566FED-CE07-4BE8-B6EB-7DE0739B3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C418638E-EABB-4FE9-B514-548071334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318" y="23336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rgbClr val="9A95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E13996-0377-478B-9EC8-3F323096D5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35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C2594-70C1-4931-B896-E310BC28A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4B1D1E-5B25-4C2F-B343-1979FCD81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C7904B-1E75-4B36-B1DC-925711F7D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7A0C9A-75FB-421A-837C-E1E95B5DD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E46F-75E9-4B98-9B78-DEF16C36AAF2}" type="datetime1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C51ED-EB73-4CEE-BA80-F457D43DE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B578799B-E03D-453A-B24A-DCF85FC3E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318" y="23336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rgbClr val="9A95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E13996-0377-478B-9EC8-3F323096D5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217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3BB58-7003-4FC5-BE16-F516EE0E0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2FF472-5E5C-4BA8-8514-015A75B7B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099CEB-E892-43FE-9BF9-B5CD52679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1832C1B-DA0C-4C99-A14B-E31ABB52C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3477C3-94C7-4C34-86E0-01F16F0F3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8EFBA14-346F-4176-AFE4-3FB0CEE5A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5F09F-7A10-434A-9741-B659D98E5F6B}" type="datetime1">
              <a:rPr lang="ru-RU" smtClean="0"/>
              <a:t>20.05.2024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0876B2-14D6-4503-9B0B-E24A03E08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E16EF227-E8E6-4E6D-A49F-7EB0D11B6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318" y="23336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rgbClr val="9A95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E13996-0377-478B-9EC8-3F323096D5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27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D0875-F0EC-44D7-902C-04AA977CC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430439-411C-4864-A5C2-CE82F5918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324F6-DEA8-4C16-811C-C8B91A44E788}" type="datetime1">
              <a:rPr lang="ru-RU" smtClean="0"/>
              <a:t>20.05.2024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D2DA2B-CFAF-4C47-9F06-8EE0C766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1BF337E7-4138-406B-9051-1984ECBE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318" y="23336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rgbClr val="9A95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E13996-0377-478B-9EC8-3F323096D5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89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F707FC7-11AF-4C5D-ABF2-99363C9C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C5F4-3EC4-491C-9F74-60550E5E5A7C}" type="datetime1">
              <a:rPr lang="ru-RU" smtClean="0"/>
              <a:t>20.05.2024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7BD733-0E54-4772-81F4-C2CCA2B2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A510D9FC-511A-4F3A-BDD3-8FAFBD92D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318" y="23336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rgbClr val="9A95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E13996-0377-478B-9EC8-3F323096D5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35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6DA9F7-5058-4572-AF44-68321084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53E0D8-0E71-489B-8063-CD3559918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2B9CFD-8DCB-48F9-AE71-0A8F81B5C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72E8C7-D0A5-4EAE-AAFA-BE56B6EA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2E08-00E2-4E05-BEC6-4D856CB8234C}" type="datetime1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3F4249-13DD-400C-818E-8CA3AFF6C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C21601B-209E-4EC1-81F2-A221E5BF0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318" y="23336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rgbClr val="9A95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E13996-0377-478B-9EC8-3F323096D5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691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8E0B4-8909-4AA7-9BF5-5200B819B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50B909-1E27-4E3B-8B47-E15ECC71B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0992A4-3E81-4282-9BA2-8495BEC2E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7DDF9E-B6CF-4F2B-9130-17276B108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69A9-6131-4191-BE2C-9C32F67AFAC6}" type="datetime1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D6583D-8B5E-41C2-96FE-9B00519CE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E6221108-2495-4FB4-8838-4E816213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318" y="23336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rgbClr val="9A95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E13996-0377-478B-9EC8-3F323096D5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97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67C37-843D-43C1-A8DA-6C7AD6B5D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5495EA-BFBF-4461-863D-D6EC0A362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C3B5EF-5A74-4FBB-9C27-C72A50D64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ECD8C-E4F1-4196-9F1D-20BF9A9944FA}" type="datetime1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663517-4138-4751-94B8-8981EF6FE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E8D578FA-C2F4-4573-ACFE-ADD9A0568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318" y="23336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rgbClr val="9A95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E13996-0377-478B-9EC8-3F323096D5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54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CB7F7A-5D65-4991-BA2D-E4CD9DBB06E7}"/>
              </a:ext>
            </a:extLst>
          </p:cNvPr>
          <p:cNvSpPr/>
          <p:nvPr/>
        </p:nvSpPr>
        <p:spPr>
          <a:xfrm>
            <a:off x="1" y="-1"/>
            <a:ext cx="180000" cy="6857999"/>
          </a:xfrm>
          <a:prstGeom prst="rect">
            <a:avLst/>
          </a:prstGeom>
          <a:solidFill>
            <a:srgbClr val="AC4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6A7404-31C5-496D-A93E-613CA6AC05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68" y="287842"/>
            <a:ext cx="1093208" cy="109320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DAF519-5C3A-4EDE-9EE0-B2E1CE057284}"/>
              </a:ext>
            </a:extLst>
          </p:cNvPr>
          <p:cNvSpPr/>
          <p:nvPr/>
        </p:nvSpPr>
        <p:spPr>
          <a:xfrm>
            <a:off x="1590244" y="287841"/>
            <a:ext cx="5568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9A959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Санкт-Петербургский государственный </a:t>
            </a:r>
          </a:p>
          <a:p>
            <a:r>
              <a:rPr lang="ru-RU" sz="1600" b="1" dirty="0">
                <a:solidFill>
                  <a:srgbClr val="9A959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архитектурно-строительный университет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8887F-9709-4494-AF36-A76E85BBEAA6}"/>
              </a:ext>
            </a:extLst>
          </p:cNvPr>
          <p:cNvSpPr txBox="1"/>
          <p:nvPr/>
        </p:nvSpPr>
        <p:spPr>
          <a:xfrm>
            <a:off x="400168" y="5891579"/>
            <a:ext cx="7678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AC432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Никулин Андрей Николаевич</a:t>
            </a:r>
          </a:p>
          <a:p>
            <a:r>
              <a:rPr lang="ru-RU" sz="1600" dirty="0" err="1">
                <a:solidFill>
                  <a:srgbClr val="9A959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и.о</a:t>
            </a:r>
            <a:r>
              <a:rPr lang="ru-RU" sz="1600" dirty="0">
                <a:solidFill>
                  <a:srgbClr val="9A959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декана </a:t>
            </a:r>
            <a:r>
              <a:rPr lang="ru-RU" sz="1600" dirty="0" err="1">
                <a:solidFill>
                  <a:srgbClr val="9A959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ФИЭиГХ</a:t>
            </a:r>
            <a:r>
              <a:rPr lang="ru-RU" sz="1600" dirty="0">
                <a:solidFill>
                  <a:srgbClr val="9A959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зав. каф. ТСБ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3E482D7-9369-49B0-A158-1DE6AE7D7DEB}"/>
              </a:ext>
            </a:extLst>
          </p:cNvPr>
          <p:cNvCxnSpPr/>
          <p:nvPr/>
        </p:nvCxnSpPr>
        <p:spPr>
          <a:xfrm>
            <a:off x="1480676" y="287842"/>
            <a:ext cx="0" cy="1092607"/>
          </a:xfrm>
          <a:prstGeom prst="line">
            <a:avLst/>
          </a:prstGeom>
          <a:ln w="19050">
            <a:solidFill>
              <a:srgbClr val="E8E7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F7C8EA7-6D18-0C45-94B3-B9E7957AC197}"/>
              </a:ext>
            </a:extLst>
          </p:cNvPr>
          <p:cNvSpPr txBox="1">
            <a:spLocks/>
          </p:cNvSpPr>
          <p:nvPr/>
        </p:nvSpPr>
        <p:spPr>
          <a:xfrm>
            <a:off x="180001" y="2252584"/>
            <a:ext cx="7969999" cy="31078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AC43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</a:t>
            </a:r>
          </a:p>
          <a:p>
            <a:pPr algn="ctr"/>
            <a:r>
              <a:rPr lang="ru-RU" sz="3200" b="1" dirty="0">
                <a:solidFill>
                  <a:srgbClr val="AC43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факультативной дисциплины</a:t>
            </a:r>
          </a:p>
          <a:p>
            <a:pPr algn="ctr"/>
            <a:r>
              <a:rPr lang="ru-RU" sz="3200" b="1" dirty="0">
                <a:solidFill>
                  <a:srgbClr val="AC43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«ОСНОВЫ ВОЕННОЙ ПОДГОТОВКИ»</a:t>
            </a:r>
          </a:p>
          <a:p>
            <a:pPr algn="ctr"/>
            <a:r>
              <a:rPr lang="ru-RU" sz="3200" b="1" dirty="0">
                <a:solidFill>
                  <a:srgbClr val="AC43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весеннем семестре 2023/2024 учебного года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51DA881-E73A-0B46-819C-7CC73A2DC11A}"/>
              </a:ext>
            </a:extLst>
          </p:cNvPr>
          <p:cNvSpPr txBox="1">
            <a:spLocks/>
          </p:cNvSpPr>
          <p:nvPr/>
        </p:nvSpPr>
        <p:spPr>
          <a:xfrm>
            <a:off x="6779939" y="476437"/>
            <a:ext cx="6129687" cy="31078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</a:t>
            </a:r>
            <a:r>
              <a:rPr lang="ru-RU" sz="16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техносферной</a:t>
            </a:r>
            <a:r>
              <a:rPr lang="ru-RU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безопасности</a:t>
            </a:r>
          </a:p>
        </p:txBody>
      </p:sp>
      <p:pic>
        <p:nvPicPr>
          <p:cNvPr id="13" name="Picture 3" descr="E:\Ж_И_А\СПбГАСУ\Повышение квалификации\2-2.jpg">
            <a:extLst>
              <a:ext uri="{FF2B5EF4-FFF2-40B4-BE49-F238E27FC236}">
                <a16:creationId xmlns:a16="http://schemas.microsoft.com/office/drawing/2014/main" id="{588644F9-6D5E-114F-A97E-B3D421AAE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0000" y="2068902"/>
            <a:ext cx="4041999" cy="4789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9725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0FCD937-A943-0149-845F-2EDF70564DB0}"/>
              </a:ext>
            </a:extLst>
          </p:cNvPr>
          <p:cNvSpPr txBox="1"/>
          <p:nvPr/>
        </p:nvSpPr>
        <p:spPr>
          <a:xfrm>
            <a:off x="307692" y="444012"/>
            <a:ext cx="8324129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/>
              <a:t>Материально-техническое обеспечение в стадии закупки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8930F1-137A-DB4C-A886-D0BB78DCB4E7}"/>
              </a:ext>
            </a:extLst>
          </p:cNvPr>
          <p:cNvSpPr/>
          <p:nvPr/>
        </p:nvSpPr>
        <p:spPr>
          <a:xfrm>
            <a:off x="307692" y="1014642"/>
            <a:ext cx="1157661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1. Лазерный тир Кадет-НВП с автоматом Калашникова и пистолетом ПМ </a:t>
            </a:r>
          </a:p>
          <a:p>
            <a:r>
              <a:rPr lang="ru-RU" sz="1500" dirty="0"/>
              <a:t>2. Массогабаритные макеты, учебное стрелковое оружие: Автомат Калашникова (АК-74М), Пистолет Макарова (ПМ), Ручной пулемёт Калашникова (РПК-74); Ручной противотанковый гранатомет (РПГ-7) • учебно-разрезной выстрел ПГ-7В для РПГ-7 (головная часть) • Металлоискатель V-60; Учебный макет гранаты Ф-1 – 2 шт.; </a:t>
            </a:r>
          </a:p>
          <a:p>
            <a:r>
              <a:rPr lang="ru-RU" sz="1500" dirty="0"/>
              <a:t>Учебный макет гранаты РГД-5; </a:t>
            </a:r>
          </a:p>
          <a:p>
            <a:r>
              <a:rPr lang="ru-RU" sz="1500" dirty="0"/>
              <a:t>учебный патрон АК-74 калибра 5,45х39 - 60 шт., </a:t>
            </a:r>
          </a:p>
          <a:p>
            <a:r>
              <a:rPr lang="ru-RU" sz="1500" dirty="0"/>
              <a:t>• макет мина противопехотная направленного действия МОН-50 </a:t>
            </a:r>
          </a:p>
          <a:p>
            <a:r>
              <a:rPr lang="ru-RU" sz="1500" dirty="0"/>
              <a:t>• макет мины противопехотной учебной (У-ПМН-2) </a:t>
            </a:r>
          </a:p>
          <a:p>
            <a:r>
              <a:rPr lang="ru-RU" sz="1500" dirty="0"/>
              <a:t>• Учебный патрон ПМ - 16 </a:t>
            </a:r>
            <a:r>
              <a:rPr lang="ru-RU" sz="1500" dirty="0" err="1"/>
              <a:t>шт</a:t>
            </a:r>
            <a:r>
              <a:rPr lang="ru-RU" sz="1500" dirty="0"/>
              <a:t>, </a:t>
            </a:r>
          </a:p>
          <a:p>
            <a:r>
              <a:rPr lang="ru-RU" sz="1500" dirty="0"/>
              <a:t>• магазин АК-74 на 30 патронов 5,45х39 мм; </a:t>
            </a:r>
          </a:p>
          <a:p>
            <a:r>
              <a:rPr lang="ru-RU" sz="1500" dirty="0"/>
              <a:t>• магазин ПМ для пистолета Макарова;</a:t>
            </a:r>
          </a:p>
          <a:p>
            <a:r>
              <a:rPr lang="ru-RU" sz="1500" dirty="0"/>
              <a:t>• подсумок для магазинов АК армейский брезентовый; </a:t>
            </a:r>
          </a:p>
          <a:p>
            <a:r>
              <a:rPr lang="ru-RU" sz="1500" dirty="0"/>
              <a:t>3. Комплект из двух раций </a:t>
            </a:r>
            <a:r>
              <a:rPr lang="ru-RU" sz="1500" dirty="0" err="1"/>
              <a:t>Motorola</a:t>
            </a:r>
            <a:r>
              <a:rPr lang="ru-RU" sz="1500" dirty="0"/>
              <a:t> XT185</a:t>
            </a:r>
          </a:p>
          <a:p>
            <a:r>
              <a:rPr lang="ru-RU" sz="1500" dirty="0"/>
              <a:t>4. Средства индивидуальной защиты (противогазы ГП-7) </a:t>
            </a:r>
          </a:p>
          <a:p>
            <a:r>
              <a:rPr lang="ru-RU" sz="1500" dirty="0"/>
              <a:t>5. Общевойсковой защитный комплект (ОЗК), лёгкий комплект (Л-1) </a:t>
            </a:r>
          </a:p>
          <a:p>
            <a:r>
              <a:rPr lang="ru-RU" sz="1500" dirty="0"/>
              <a:t>6. Приборы радиационной, химической и биологической разведки </a:t>
            </a:r>
          </a:p>
          <a:p>
            <a:r>
              <a:rPr lang="ru-RU" sz="1500" dirty="0"/>
              <a:t>(войсковой прибор химической разведки (ВПХР) - 2 шт., </a:t>
            </a:r>
          </a:p>
          <a:p>
            <a:r>
              <a:rPr lang="ru-RU" sz="1500" dirty="0"/>
              <a:t>7. Дозиметрический прибор (ДП-5, ДП-22)</a:t>
            </a:r>
          </a:p>
          <a:p>
            <a:r>
              <a:rPr lang="ru-RU" sz="1500" dirty="0"/>
              <a:t>8. Дозиметр ИД-1 (10 шт.)</a:t>
            </a:r>
          </a:p>
          <a:p>
            <a:r>
              <a:rPr lang="ru-RU" sz="1500" dirty="0"/>
              <a:t>9. Сумка медицинская войсковая, аптечка тактическая военная, </a:t>
            </a:r>
          </a:p>
          <a:p>
            <a:r>
              <a:rPr lang="ru-RU" sz="1500" dirty="0"/>
              <a:t>10. Плакаты информационные, Кушетка медицинская смотровая, </a:t>
            </a:r>
          </a:p>
          <a:p>
            <a:r>
              <a:rPr lang="ru-RU" sz="1500" dirty="0"/>
              <a:t>11. Набор одноразовых салфеток и принадлежностей, жгут для выживания 65 см, 5 шт., </a:t>
            </a:r>
          </a:p>
          <a:p>
            <a:r>
              <a:rPr lang="ru-RU" sz="1500" dirty="0"/>
              <a:t>12. Носилки тактические бескаркасные.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9AB28E-78F7-764E-9DA6-892BB3A01A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781" y="2312804"/>
            <a:ext cx="5128545" cy="429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49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EA652E-E5B1-A640-8017-1E7679F7A3C8}"/>
              </a:ext>
            </a:extLst>
          </p:cNvPr>
          <p:cNvSpPr txBox="1"/>
          <p:nvPr/>
        </p:nvSpPr>
        <p:spPr>
          <a:xfrm>
            <a:off x="507355" y="416400"/>
            <a:ext cx="720331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/>
              <a:t>Преподавательский состав: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01ADC9-C080-F246-9111-97C41A744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55" y="866776"/>
            <a:ext cx="6556748" cy="31320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275DA7-89EE-4994-BA8E-39E240E39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22" b="43514"/>
          <a:stretch/>
        </p:blipFill>
        <p:spPr>
          <a:xfrm>
            <a:off x="4724514" y="3998794"/>
            <a:ext cx="6556748" cy="22478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E4C358-A778-4BE8-AD76-4A5A63CFF621}"/>
              </a:ext>
            </a:extLst>
          </p:cNvPr>
          <p:cNvSpPr txBox="1"/>
          <p:nvPr/>
        </p:nvSpPr>
        <p:spPr>
          <a:xfrm>
            <a:off x="7064103" y="4360873"/>
            <a:ext cx="491924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Преподаватель по огневой подготовке </a:t>
            </a:r>
          </a:p>
        </p:txBody>
      </p:sp>
    </p:spTree>
    <p:extLst>
      <p:ext uri="{BB962C8B-B14F-4D97-AF65-F5344CB8AC3E}">
        <p14:creationId xmlns:p14="http://schemas.microsoft.com/office/powerpoint/2010/main" val="3812286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ВП фильм">
            <a:hlinkClick r:id="" action="ppaction://media"/>
            <a:extLst>
              <a:ext uri="{FF2B5EF4-FFF2-40B4-BE49-F238E27FC236}">
                <a16:creationId xmlns:a16="http://schemas.microsoft.com/office/drawing/2014/main" id="{AC4B3D5D-8268-40D1-B908-88974AD69E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0355" y="293392"/>
            <a:ext cx="3532323" cy="6279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4B442-2ECA-47B0-95E8-860DB300D838}"/>
              </a:ext>
            </a:extLst>
          </p:cNvPr>
          <p:cNvSpPr txBox="1"/>
          <p:nvPr/>
        </p:nvSpPr>
        <p:spPr>
          <a:xfrm>
            <a:off x="307692" y="444012"/>
            <a:ext cx="8324129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/>
              <a:t>Видеоотчет</a:t>
            </a:r>
          </a:p>
        </p:txBody>
      </p:sp>
    </p:spTree>
    <p:extLst>
      <p:ext uri="{BB962C8B-B14F-4D97-AF65-F5344CB8AC3E}">
        <p14:creationId xmlns:p14="http://schemas.microsoft.com/office/powerpoint/2010/main" val="2737888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94B442-2ECA-47B0-95E8-860DB300D838}"/>
              </a:ext>
            </a:extLst>
          </p:cNvPr>
          <p:cNvSpPr txBox="1"/>
          <p:nvPr/>
        </p:nvSpPr>
        <p:spPr>
          <a:xfrm>
            <a:off x="357809" y="284985"/>
            <a:ext cx="8324129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/>
              <a:t>Отчет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003281-8DF7-41C5-8D25-2E9F8884C2EA}"/>
              </a:ext>
            </a:extLst>
          </p:cNvPr>
          <p:cNvSpPr/>
          <p:nvPr/>
        </p:nvSpPr>
        <p:spPr>
          <a:xfrm>
            <a:off x="357809" y="715872"/>
            <a:ext cx="1147638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/>
              <a:t>В </a:t>
            </a:r>
            <a:r>
              <a:rPr lang="ru-RU" sz="1300" dirty="0" err="1"/>
              <a:t>СПбГАСУ</a:t>
            </a:r>
            <a:r>
              <a:rPr lang="ru-RU" sz="1300" dirty="0"/>
              <a:t> подошел к завершению первый цикл </a:t>
            </a:r>
            <a:r>
              <a:rPr lang="ru-RU" sz="1300" b="1" dirty="0"/>
              <a:t>факультатива по «Основам военной подготовки»</a:t>
            </a:r>
            <a:r>
              <a:rPr lang="ru-RU" sz="1300" dirty="0"/>
              <a:t>. Модуль реализуется в рамках исполнения поручения Правительства Российской Федерации и предназначен для студентов, обучающихся по образовательным программам бакалавриата и специалитета различных форм обучения, и направлен на формирование первичных умений и навыков для подготовки студентов к военной или иной государственной службе.</a:t>
            </a:r>
          </a:p>
          <a:p>
            <a:pPr algn="just"/>
            <a:r>
              <a:rPr lang="ru-RU" sz="1300" dirty="0"/>
              <a:t>В ходе занятий студенты изучали не только теоретические вопросы, но и получили практические навыки, которые окажутся полезными в будущем.</a:t>
            </a:r>
          </a:p>
          <a:p>
            <a:pPr algn="just"/>
            <a:r>
              <a:rPr lang="ru-RU" sz="1300" dirty="0"/>
              <a:t>В разделе </a:t>
            </a:r>
            <a:r>
              <a:rPr lang="ru-RU" sz="1300" b="1" dirty="0"/>
              <a:t>«Общевоинские уставы Вооруженных Сил» </a:t>
            </a:r>
            <a:r>
              <a:rPr lang="ru-RU" sz="1300" dirty="0"/>
              <a:t>обучающиеся ознакомились с общими обязанностями, правами и ответственностью военнослужащих, изучили воинские звания, азы воинской вежливости и воинской дисциплины, организацию внутренней службы в подразделениях.</a:t>
            </a:r>
          </a:p>
          <a:p>
            <a:pPr algn="just"/>
            <a:r>
              <a:rPr lang="ru-RU" sz="1300" dirty="0"/>
              <a:t>На занятиях по </a:t>
            </a:r>
            <a:r>
              <a:rPr lang="ru-RU" sz="1300" b="1" dirty="0"/>
              <a:t>«Строевой подготовке»</a:t>
            </a:r>
            <a:r>
              <a:rPr lang="ru-RU" sz="1300" dirty="0"/>
              <a:t> обучающиеся овладели строевыми приемами, правилами выполнения воинского приветствия, исполнения ролей младших командиров. </a:t>
            </a:r>
          </a:p>
          <a:p>
            <a:pPr algn="just"/>
            <a:r>
              <a:rPr lang="ru-RU" sz="1300" b="1" dirty="0"/>
              <a:t>«Огневая подготовка» </a:t>
            </a:r>
            <a:r>
              <a:rPr lang="ru-RU" sz="1300" dirty="0"/>
              <a:t>— раздел, в котором обучаемые не только изучили устройство стрелкового оружия, баллистику полета пули, меры безопасности при стрельбах, но и на практике овладели навыками сборки и разборки АК-74 и ПМ, правилами стрельбы из стрелкового оружия. Полученные знания и практические навыки позволили команде </a:t>
            </a:r>
            <a:r>
              <a:rPr lang="ru-RU" sz="1300" dirty="0" err="1"/>
              <a:t>СПбГАСУ</a:t>
            </a:r>
            <a:r>
              <a:rPr lang="ru-RU" sz="1300" dirty="0"/>
              <a:t> достойно выступить на Межвузовском турнире по огневой подготовке, посвященному Дню защитника Отечества.</a:t>
            </a:r>
          </a:p>
          <a:p>
            <a:pPr algn="just"/>
            <a:r>
              <a:rPr lang="ru-RU" sz="1300" dirty="0"/>
              <a:t>В ходе изучения «Основ тактики общевойсковых подразделений» обучающиеся рассказали о структуре и предназначении различных видов и родов войск, познакомили с основами общевойскового боя.</a:t>
            </a:r>
          </a:p>
          <a:p>
            <a:pPr algn="just"/>
            <a:r>
              <a:rPr lang="ru-RU" sz="1300" dirty="0"/>
              <a:t>Динамичные занятия по </a:t>
            </a:r>
            <a:r>
              <a:rPr lang="ru-RU" sz="1300" b="1" dirty="0"/>
              <a:t>«Радиационной, химической и биологической защите»</a:t>
            </a:r>
            <a:r>
              <a:rPr lang="ru-RU" sz="1300" dirty="0"/>
              <a:t> углубили знания об оружие массового поражения и закрепили навыки использования средств индивидуальной защиты.</a:t>
            </a:r>
          </a:p>
          <a:p>
            <a:pPr algn="just"/>
            <a:r>
              <a:rPr lang="ru-RU" sz="1300" dirty="0"/>
              <a:t>На </a:t>
            </a:r>
            <a:r>
              <a:rPr lang="ru-RU" sz="1300" b="1" dirty="0"/>
              <a:t>«Военной топографии» </a:t>
            </a:r>
            <a:r>
              <a:rPr lang="ru-RU" sz="1300" dirty="0"/>
              <a:t>студенты научились ориентироваться на местности без карт, движению по азимутам, чтению топографических карт и решению топографических задач.</a:t>
            </a:r>
          </a:p>
          <a:p>
            <a:pPr algn="just"/>
            <a:r>
              <a:rPr lang="ru-RU" sz="1300" dirty="0"/>
              <a:t>В ходе проведения занятий по </a:t>
            </a:r>
            <a:r>
              <a:rPr lang="ru-RU" sz="1300" b="1" dirty="0"/>
              <a:t>«Тактической медицине» </a:t>
            </a:r>
            <a:r>
              <a:rPr lang="ru-RU" sz="1300" dirty="0"/>
              <a:t>обучающиеся, под руководством инструктора, научились оценивать состояние раненого, оказывать само- и взаимопомощь в условиях боя. </a:t>
            </a:r>
          </a:p>
          <a:p>
            <a:pPr algn="just"/>
            <a:r>
              <a:rPr lang="ru-RU" sz="1300" dirty="0"/>
              <a:t>В разделе </a:t>
            </a:r>
            <a:r>
              <a:rPr lang="ru-RU" sz="1300" b="1" dirty="0"/>
              <a:t>«Военно-политическая подготовка»</a:t>
            </a:r>
            <a:r>
              <a:rPr lang="ru-RU" sz="1300" dirty="0"/>
              <a:t> обучающиеся ознакомились с новыми тенденциями и особенностями развития современных международных отношений, месте и роли России в многополярном мире.</a:t>
            </a:r>
          </a:p>
          <a:p>
            <a:pPr algn="just"/>
            <a:r>
              <a:rPr lang="ru-RU" sz="1300" dirty="0"/>
              <a:t>В процессе обучения студенты выполнили ряд нормативов по огневой подготовке, РХБЗ, военной топографии.</a:t>
            </a:r>
          </a:p>
          <a:p>
            <a:pPr algn="just"/>
            <a:r>
              <a:rPr lang="ru-RU" sz="1300" dirty="0"/>
              <a:t>В современных условиях подготовка граждан к военной службе является приоритетным направлением государственной политики. </a:t>
            </a:r>
          </a:p>
          <a:p>
            <a:pPr algn="just"/>
            <a:r>
              <a:rPr lang="ru-RU" sz="1300" dirty="0"/>
              <a:t>Воспитание любви к Родине, чувства патриотизма, готовности к защите Отечества — это важнейший вопрос образования на всех уровнях.</a:t>
            </a:r>
          </a:p>
        </p:txBody>
      </p:sp>
    </p:spTree>
    <p:extLst>
      <p:ext uri="{BB962C8B-B14F-4D97-AF65-F5344CB8AC3E}">
        <p14:creationId xmlns:p14="http://schemas.microsoft.com/office/powerpoint/2010/main" val="2753085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79C4D5-4085-3648-860E-D5A99E4374DB}"/>
              </a:ext>
            </a:extLst>
          </p:cNvPr>
          <p:cNvSpPr txBox="1"/>
          <p:nvPr/>
        </p:nvSpPr>
        <p:spPr>
          <a:xfrm>
            <a:off x="402056" y="452334"/>
            <a:ext cx="8145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AC432C"/>
                </a:solidFill>
              </a:rPr>
              <a:t>Реализация модуля «Основы военной подготовки» 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64E2C85D-3B4E-E007-F95A-BF8DA9F6C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08" y="913999"/>
            <a:ext cx="11418836" cy="581697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Место модуля </a:t>
            </a:r>
            <a:r>
              <a:rPr lang="ru-RU" altLang="ru-RU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факультативные дисциплины ОПОП для всех очных направлений подготовки </a:t>
            </a:r>
          </a:p>
          <a:p>
            <a:pPr>
              <a:spcBef>
                <a:spcPct val="0"/>
              </a:spcBef>
              <a:buNone/>
              <a:defRPr/>
            </a:pPr>
            <a:endParaRPr lang="ru-RU" altLang="ru-RU" sz="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Объем  модуля </a:t>
            </a:r>
            <a:r>
              <a:rPr lang="ru-RU" altLang="ru-RU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108 ч., 6 семестр</a:t>
            </a:r>
          </a:p>
          <a:p>
            <a:pPr>
              <a:spcBef>
                <a:spcPct val="0"/>
              </a:spcBef>
              <a:buNone/>
              <a:defRPr/>
            </a:pPr>
            <a:endParaRPr lang="ru-RU" altLang="ru-RU" sz="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None/>
              <a:defRPr/>
            </a:pPr>
            <a:r>
              <a:rPr lang="ru-RU" alt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Основной целью освоения модуля </a:t>
            </a:r>
            <a:r>
              <a:rPr lang="ru-RU" altLang="ru-RU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является получение знаний, умений и навыков, необходимых для становления обучающихся образовательных организаций высшего образования (далее - вуз) в качестве граждан способных и готовых к выполнению воинского долга и обязанности по защите своей Родины в соответствии с законодательством Российской Федерации.</a:t>
            </a:r>
          </a:p>
          <a:p>
            <a:pPr>
              <a:spcBef>
                <a:spcPct val="0"/>
              </a:spcBef>
              <a:buNone/>
              <a:defRPr/>
            </a:pPr>
            <a:endParaRPr lang="ru-RU" altLang="ru-RU" sz="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None/>
              <a:defRPr/>
            </a:pPr>
            <a:r>
              <a:rPr lang="ru-RU" alt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Задача модуля </a:t>
            </a:r>
            <a:r>
              <a:rPr lang="ru-RU" altLang="ru-RU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обеспечение формирования компетенции в соответствии с федеральными государственными образовательными стандартами высшего образования «УК. Способен создавать и поддерживать в повседневной жизни и в профессиональной деятельности безопасные условия жизнедеятельности для сохранения природной среды, обеспечения устойчивого развития общества, в том числе при угрозе и возникновении чрезвычайных ситуаций и военных конфликтов» категории «Безопасность жизнедеятельности».</a:t>
            </a:r>
          </a:p>
        </p:txBody>
      </p:sp>
    </p:spTree>
    <p:extLst>
      <p:ext uri="{BB962C8B-B14F-4D97-AF65-F5344CB8AC3E}">
        <p14:creationId xmlns:p14="http://schemas.microsoft.com/office/powerpoint/2010/main" val="1231721429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0FCD937-A943-0149-845F-2EDF70564DB0}"/>
              </a:ext>
            </a:extLst>
          </p:cNvPr>
          <p:cNvSpPr txBox="1"/>
          <p:nvPr/>
        </p:nvSpPr>
        <p:spPr>
          <a:xfrm>
            <a:off x="252712" y="245201"/>
            <a:ext cx="719367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/>
              <a:t>Подготовлено учебное пособие  </a:t>
            </a:r>
          </a:p>
          <a:p>
            <a:r>
              <a:rPr lang="ru-RU" sz="2200" b="1" dirty="0"/>
              <a:t>«Основы военной подготовки»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507D35-9AC8-704D-91E0-6F46D358C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613" y="1528426"/>
            <a:ext cx="6558080" cy="46326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3AF9BA-D28A-2048-9883-8DE58812B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07" y="1158418"/>
            <a:ext cx="4479382" cy="509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9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79C4D5-4085-3648-860E-D5A99E4374DB}"/>
              </a:ext>
            </a:extLst>
          </p:cNvPr>
          <p:cNvSpPr txBox="1"/>
          <p:nvPr/>
        </p:nvSpPr>
        <p:spPr>
          <a:xfrm>
            <a:off x="371108" y="285616"/>
            <a:ext cx="782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AC432C"/>
                </a:solidFill>
              </a:rPr>
              <a:t>Реализация модуля Основы военной подготовки 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64E2C85D-3B4E-E007-F95A-BF8DA9F6C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08" y="937149"/>
            <a:ext cx="10644145" cy="193899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Прошли обучение студенты групп: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1-Мб-3, ЭБс-3, 3-Юб-3, 1-ТБб-3, 1-Сб(ПГС)-3, 6-Сб(ПГС)-3, 7-Сб(ПГС)-3,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9-Сб(ПГС)-3, 13-Сб(ПГС)-3, 2-Сб(АД)-3,  3СУЗс-3, 1-ТТПб-3</a:t>
            </a:r>
            <a:endParaRPr lang="ru-RU" altLang="ru-RU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Общее количество студентов: </a:t>
            </a:r>
            <a:r>
              <a:rPr lang="ru-RU" altLang="ru-RU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20, из них регулярно посещали занятия – 10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Расписание: </a:t>
            </a:r>
            <a:r>
              <a:rPr lang="ru-RU" altLang="ru-RU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еженедельно по субботам на 1 и 2 паре</a:t>
            </a:r>
            <a:endParaRPr lang="ru-RU" alt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C353C9-E284-A34B-848F-C0E47CC353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87" y="3240911"/>
            <a:ext cx="4190035" cy="31425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A8ABA0-7F53-F949-BC35-91F32EEF8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89" y="3240911"/>
            <a:ext cx="1779788" cy="31640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6C7B0F-A95A-2B4F-8101-A40EEA1F3B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802" y="3240911"/>
            <a:ext cx="1779788" cy="31640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5FECE4-A96F-9449-9713-58B89A4028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9881" y="3229335"/>
            <a:ext cx="2381733" cy="317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02092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79C4D5-4085-3648-860E-D5A99E4374DB}"/>
              </a:ext>
            </a:extLst>
          </p:cNvPr>
          <p:cNvSpPr txBox="1"/>
          <p:nvPr/>
        </p:nvSpPr>
        <p:spPr>
          <a:xfrm>
            <a:off x="371108" y="285616"/>
            <a:ext cx="5426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AC432C"/>
                </a:solidFill>
              </a:rPr>
              <a:t>Выполнение нормативов по РХБЗ</a:t>
            </a:r>
          </a:p>
        </p:txBody>
      </p:sp>
      <p:pic>
        <p:nvPicPr>
          <p:cNvPr id="2053" name="Picture 5" descr="E:\Ж_И_А\СПбГАСУ\Повышение квалификации\2рхб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7654" y="1391964"/>
            <a:ext cx="3657600" cy="4876800"/>
          </a:xfrm>
          <a:prstGeom prst="rect">
            <a:avLst/>
          </a:prstGeom>
          <a:noFill/>
        </p:spPr>
      </p:pic>
      <p:pic>
        <p:nvPicPr>
          <p:cNvPr id="2054" name="Picture 6" descr="E:\Ж_И_А\СПбГАСУ\Повышение квалификации\3рхб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0864" y="1407729"/>
            <a:ext cx="3657600" cy="4876800"/>
          </a:xfrm>
          <a:prstGeom prst="rect">
            <a:avLst/>
          </a:prstGeom>
          <a:noFill/>
        </p:spPr>
      </p:pic>
      <p:pic>
        <p:nvPicPr>
          <p:cNvPr id="2055" name="Picture 7" descr="E:\Ж_И_А\СПбГАСУ\Повышение квалификации\1рхб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613" y="1455025"/>
            <a:ext cx="36576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3481612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79C4D5-4085-3648-860E-D5A99E4374DB}"/>
              </a:ext>
            </a:extLst>
          </p:cNvPr>
          <p:cNvSpPr txBox="1"/>
          <p:nvPr/>
        </p:nvSpPr>
        <p:spPr>
          <a:xfrm>
            <a:off x="371108" y="285616"/>
            <a:ext cx="5240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AC432C"/>
                </a:solidFill>
              </a:rPr>
              <a:t>Решение топографических задач</a:t>
            </a:r>
          </a:p>
        </p:txBody>
      </p:sp>
      <p:pic>
        <p:nvPicPr>
          <p:cNvPr id="3074" name="Picture 2" descr="E:\Ж_И_А\СПбГАСУ\Повышение квалификации\3топ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955" y="1954334"/>
            <a:ext cx="4876801" cy="3657600"/>
          </a:xfrm>
          <a:prstGeom prst="rect">
            <a:avLst/>
          </a:prstGeom>
          <a:noFill/>
        </p:spPr>
      </p:pic>
      <p:pic>
        <p:nvPicPr>
          <p:cNvPr id="3075" name="Picture 3" descr="E:\Ж_И_А\СПбГАСУ\Повышение квалификации\1топ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535" y="1328968"/>
            <a:ext cx="3657601" cy="4876800"/>
          </a:xfrm>
          <a:prstGeom prst="rect">
            <a:avLst/>
          </a:prstGeom>
          <a:noFill/>
        </p:spPr>
      </p:pic>
      <p:pic>
        <p:nvPicPr>
          <p:cNvPr id="3076" name="Picture 4" descr="E:\Ж_И_А\СПбГАСУ\Повышение квалификации\2топ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1341" y="1360499"/>
            <a:ext cx="3657601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4553522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79C4D5-4085-3648-860E-D5A99E4374DB}"/>
              </a:ext>
            </a:extLst>
          </p:cNvPr>
          <p:cNvSpPr txBox="1"/>
          <p:nvPr/>
        </p:nvSpPr>
        <p:spPr>
          <a:xfrm>
            <a:off x="371108" y="285616"/>
            <a:ext cx="5329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AC432C"/>
                </a:solidFill>
              </a:rPr>
              <a:t>Огневая подготовка: разборка АК</a:t>
            </a:r>
          </a:p>
        </p:txBody>
      </p:sp>
      <p:pic>
        <p:nvPicPr>
          <p:cNvPr id="4098" name="Picture 2" descr="E:\Ж_И_А\СПбГАСУ\Повышение квалификации\photo_5341567796183684771_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200" y="1376363"/>
            <a:ext cx="3657600" cy="4876800"/>
          </a:xfrm>
          <a:prstGeom prst="rect">
            <a:avLst/>
          </a:prstGeom>
          <a:noFill/>
        </p:spPr>
      </p:pic>
      <p:pic>
        <p:nvPicPr>
          <p:cNvPr id="4099" name="Picture 3" descr="E:\Ж_И_А\СПбГАСУ\Повышение квалификации\photo_5341567796183684772_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159" y="1360598"/>
            <a:ext cx="3657600" cy="4876800"/>
          </a:xfrm>
          <a:prstGeom prst="rect">
            <a:avLst/>
          </a:prstGeom>
          <a:noFill/>
        </p:spPr>
      </p:pic>
      <p:pic>
        <p:nvPicPr>
          <p:cNvPr id="4100" name="Picture 4" descr="E:\Ж_И_А\СПбГАСУ\Повышение квалификации\photo_5341567796183684773_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1179" y="1360599"/>
            <a:ext cx="36576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3822472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79C4D5-4085-3648-860E-D5A99E4374DB}"/>
              </a:ext>
            </a:extLst>
          </p:cNvPr>
          <p:cNvSpPr txBox="1"/>
          <p:nvPr/>
        </p:nvSpPr>
        <p:spPr>
          <a:xfrm>
            <a:off x="371108" y="285616"/>
            <a:ext cx="6795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AC432C"/>
                </a:solidFill>
              </a:rPr>
              <a:t>Огневая подготовка: упражнение №1 из АК</a:t>
            </a:r>
          </a:p>
        </p:txBody>
      </p:sp>
      <p:pic>
        <p:nvPicPr>
          <p:cNvPr id="5125" name="Picture 5" descr="E:\Ж_И_А\СПбГАСУ\Повышение квалификации\оп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272" y="1265785"/>
            <a:ext cx="3657600" cy="4876800"/>
          </a:xfrm>
          <a:prstGeom prst="rect">
            <a:avLst/>
          </a:prstGeom>
          <a:noFill/>
        </p:spPr>
      </p:pic>
      <p:pic>
        <p:nvPicPr>
          <p:cNvPr id="5127" name="Picture 7" descr="E:\Ж_И_А\СПбГАСУ\Повышение квалификации\оп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2973" y="1969979"/>
            <a:ext cx="4876800" cy="3657600"/>
          </a:xfrm>
          <a:prstGeom prst="rect">
            <a:avLst/>
          </a:prstGeom>
          <a:noFill/>
        </p:spPr>
      </p:pic>
      <p:pic>
        <p:nvPicPr>
          <p:cNvPr id="5126" name="Picture 6" descr="E:\Ж_И_А\СПбГАСУ\Повышение квалификации\оп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279" y="1202723"/>
            <a:ext cx="36576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3864417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79C4D5-4085-3648-860E-D5A99E4374DB}"/>
              </a:ext>
            </a:extLst>
          </p:cNvPr>
          <p:cNvSpPr txBox="1"/>
          <p:nvPr/>
        </p:nvSpPr>
        <p:spPr>
          <a:xfrm>
            <a:off x="371108" y="285616"/>
            <a:ext cx="3656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AC432C"/>
                </a:solidFill>
              </a:rPr>
              <a:t>Тактическая медицина</a:t>
            </a:r>
          </a:p>
        </p:txBody>
      </p:sp>
      <p:pic>
        <p:nvPicPr>
          <p:cNvPr id="6146" name="Picture 2" descr="E:\Ж_И_А\СПбГАСУ\Повышение квалификации\тм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4896" y="2018260"/>
            <a:ext cx="4876801" cy="3657600"/>
          </a:xfrm>
          <a:prstGeom prst="rect">
            <a:avLst/>
          </a:prstGeom>
          <a:noFill/>
        </p:spPr>
      </p:pic>
      <p:pic>
        <p:nvPicPr>
          <p:cNvPr id="6147" name="Picture 3" descr="E:\Ж_И_А\СПбГАСУ\Повышение квалификации\тм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54" y="1329833"/>
            <a:ext cx="3657601" cy="4876800"/>
          </a:xfrm>
          <a:prstGeom prst="rect">
            <a:avLst/>
          </a:prstGeom>
          <a:noFill/>
        </p:spPr>
      </p:pic>
      <p:pic>
        <p:nvPicPr>
          <p:cNvPr id="6148" name="Picture 4" descr="E:\Ж_И_А\СПбГАСУ\Повышение квалификации\тм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365" y="1377129"/>
            <a:ext cx="3657601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0047765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3676</TotalTime>
  <Words>1002</Words>
  <Application>Microsoft Office PowerPoint</Application>
  <PresentationFormat>Широкоэкранный</PresentationFormat>
  <Paragraphs>83</Paragraphs>
  <Slides>13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Narrow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Аболина Екатерина Арвидовна</dc:creator>
  <cp:lastModifiedBy>Никулин Андрей Николаевич</cp:lastModifiedBy>
  <cp:revision>148</cp:revision>
  <dcterms:created xsi:type="dcterms:W3CDTF">2022-03-25T06:58:54Z</dcterms:created>
  <dcterms:modified xsi:type="dcterms:W3CDTF">2024-05-20T08:47:18Z</dcterms:modified>
</cp:coreProperties>
</file>